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3" r:id="rId14"/>
    <p:sldId id="294" r:id="rId15"/>
    <p:sldId id="295" r:id="rId16"/>
    <p:sldId id="296" r:id="rId17"/>
    <p:sldId id="297" r:id="rId18"/>
    <p:sldId id="259" r:id="rId19"/>
  </p:sldIdLst>
  <p:sldSz cx="10693400" cy="7562850"/>
  <p:notesSz cx="10693400" cy="75628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355" autoAdjust="0"/>
  </p:normalViewPr>
  <p:slideViewPr>
    <p:cSldViewPr>
      <p:cViewPr varScale="1">
        <p:scale>
          <a:sx n="74" d="100"/>
          <a:sy n="74" d="100"/>
        </p:scale>
        <p:origin x="-700" y="-5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16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33828" y="362254"/>
            <a:ext cx="774344" cy="438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7453" y="3073882"/>
            <a:ext cx="9198493" cy="1353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31166" y="2468435"/>
            <a:ext cx="76200" cy="4156075"/>
          </a:xfrm>
          <a:custGeom>
            <a:avLst/>
            <a:gdLst/>
            <a:ahLst/>
            <a:cxnLst/>
            <a:rect l="l" t="t" r="r" b="b"/>
            <a:pathLst>
              <a:path w="76200" h="4156075">
                <a:moveTo>
                  <a:pt x="49796" y="0"/>
                </a:moveTo>
                <a:lnTo>
                  <a:pt x="24396" y="12"/>
                </a:lnTo>
                <a:lnTo>
                  <a:pt x="25400" y="4079697"/>
                </a:lnTo>
                <a:lnTo>
                  <a:pt x="0" y="4079697"/>
                </a:lnTo>
                <a:lnTo>
                  <a:pt x="38125" y="4155897"/>
                </a:lnTo>
                <a:lnTo>
                  <a:pt x="76200" y="4079684"/>
                </a:lnTo>
                <a:lnTo>
                  <a:pt x="50800" y="4079684"/>
                </a:lnTo>
                <a:lnTo>
                  <a:pt x="49796" y="0"/>
                </a:lnTo>
                <a:close/>
              </a:path>
            </a:pathLst>
          </a:custGeom>
          <a:solidFill>
            <a:srgbClr val="EF4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31166" y="2468435"/>
            <a:ext cx="76200" cy="4156075"/>
          </a:xfrm>
          <a:custGeom>
            <a:avLst/>
            <a:gdLst/>
            <a:ahLst/>
            <a:cxnLst/>
            <a:rect l="l" t="t" r="r" b="b"/>
            <a:pathLst>
              <a:path w="76200" h="4156075">
                <a:moveTo>
                  <a:pt x="49796" y="0"/>
                </a:moveTo>
                <a:lnTo>
                  <a:pt x="50800" y="4079684"/>
                </a:lnTo>
                <a:lnTo>
                  <a:pt x="76200" y="4079684"/>
                </a:lnTo>
                <a:lnTo>
                  <a:pt x="38125" y="4155897"/>
                </a:lnTo>
                <a:lnTo>
                  <a:pt x="0" y="4079697"/>
                </a:lnTo>
                <a:lnTo>
                  <a:pt x="25400" y="4079697"/>
                </a:lnTo>
                <a:lnTo>
                  <a:pt x="24396" y="12"/>
                </a:lnTo>
                <a:lnTo>
                  <a:pt x="49796" y="0"/>
                </a:lnTo>
                <a:close/>
              </a:path>
            </a:pathLst>
          </a:custGeom>
          <a:ln w="3175">
            <a:solidFill>
              <a:srgbClr val="EF4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31187" y="1403515"/>
            <a:ext cx="76200" cy="972185"/>
          </a:xfrm>
          <a:custGeom>
            <a:avLst/>
            <a:gdLst/>
            <a:ahLst/>
            <a:cxnLst/>
            <a:rect l="l" t="t" r="r" b="b"/>
            <a:pathLst>
              <a:path w="76200" h="972185">
                <a:moveTo>
                  <a:pt x="76200" y="895807"/>
                </a:moveTo>
                <a:lnTo>
                  <a:pt x="0" y="895807"/>
                </a:lnTo>
                <a:lnTo>
                  <a:pt x="38100" y="972007"/>
                </a:lnTo>
                <a:lnTo>
                  <a:pt x="76200" y="895807"/>
                </a:lnTo>
                <a:close/>
              </a:path>
              <a:path w="76200" h="972185">
                <a:moveTo>
                  <a:pt x="50800" y="0"/>
                </a:moveTo>
                <a:lnTo>
                  <a:pt x="25400" y="0"/>
                </a:lnTo>
                <a:lnTo>
                  <a:pt x="25400" y="895807"/>
                </a:lnTo>
                <a:lnTo>
                  <a:pt x="50800" y="895807"/>
                </a:lnTo>
                <a:lnTo>
                  <a:pt x="50800" y="0"/>
                </a:lnTo>
                <a:close/>
              </a:path>
            </a:pathLst>
          </a:custGeom>
          <a:solidFill>
            <a:srgbClr val="4A60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131187" y="1403515"/>
            <a:ext cx="76200" cy="972185"/>
          </a:xfrm>
          <a:custGeom>
            <a:avLst/>
            <a:gdLst/>
            <a:ahLst/>
            <a:cxnLst/>
            <a:rect l="l" t="t" r="r" b="b"/>
            <a:pathLst>
              <a:path w="76200" h="972185">
                <a:moveTo>
                  <a:pt x="50800" y="0"/>
                </a:moveTo>
                <a:lnTo>
                  <a:pt x="50800" y="895807"/>
                </a:lnTo>
                <a:lnTo>
                  <a:pt x="76200" y="895807"/>
                </a:lnTo>
                <a:lnTo>
                  <a:pt x="38100" y="972007"/>
                </a:lnTo>
                <a:lnTo>
                  <a:pt x="0" y="895807"/>
                </a:lnTo>
                <a:lnTo>
                  <a:pt x="25400" y="895807"/>
                </a:lnTo>
                <a:lnTo>
                  <a:pt x="25400" y="0"/>
                </a:lnTo>
                <a:lnTo>
                  <a:pt x="50800" y="0"/>
                </a:lnTo>
                <a:close/>
              </a:path>
            </a:pathLst>
          </a:custGeom>
          <a:ln w="3175">
            <a:solidFill>
              <a:srgbClr val="4A6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771883" y="1517319"/>
            <a:ext cx="78105" cy="3569335"/>
          </a:xfrm>
          <a:custGeom>
            <a:avLst/>
            <a:gdLst/>
            <a:ahLst/>
            <a:cxnLst/>
            <a:rect l="l" t="t" r="r" b="b"/>
            <a:pathLst>
              <a:path w="78104" h="3569335">
                <a:moveTo>
                  <a:pt x="78054" y="3489718"/>
                </a:moveTo>
                <a:lnTo>
                  <a:pt x="0" y="3489718"/>
                </a:lnTo>
                <a:lnTo>
                  <a:pt x="39027" y="3569246"/>
                </a:lnTo>
                <a:lnTo>
                  <a:pt x="78054" y="3489718"/>
                </a:lnTo>
                <a:close/>
              </a:path>
              <a:path w="78104" h="3569335">
                <a:moveTo>
                  <a:pt x="52044" y="0"/>
                </a:moveTo>
                <a:lnTo>
                  <a:pt x="26022" y="0"/>
                </a:lnTo>
                <a:lnTo>
                  <a:pt x="26022" y="3489718"/>
                </a:lnTo>
                <a:lnTo>
                  <a:pt x="52044" y="3489718"/>
                </a:lnTo>
                <a:lnTo>
                  <a:pt x="52044" y="0"/>
                </a:lnTo>
                <a:close/>
              </a:path>
            </a:pathLst>
          </a:custGeom>
          <a:solidFill>
            <a:srgbClr val="4A60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771883" y="1517319"/>
            <a:ext cx="78105" cy="3569335"/>
          </a:xfrm>
          <a:custGeom>
            <a:avLst/>
            <a:gdLst/>
            <a:ahLst/>
            <a:cxnLst/>
            <a:rect l="l" t="t" r="r" b="b"/>
            <a:pathLst>
              <a:path w="78104" h="3569335">
                <a:moveTo>
                  <a:pt x="26022" y="0"/>
                </a:moveTo>
                <a:lnTo>
                  <a:pt x="52044" y="0"/>
                </a:lnTo>
                <a:lnTo>
                  <a:pt x="52044" y="3489718"/>
                </a:lnTo>
                <a:lnTo>
                  <a:pt x="78054" y="3489718"/>
                </a:lnTo>
                <a:lnTo>
                  <a:pt x="39027" y="3569246"/>
                </a:lnTo>
                <a:lnTo>
                  <a:pt x="0" y="3489718"/>
                </a:lnTo>
                <a:lnTo>
                  <a:pt x="26022" y="3489718"/>
                </a:lnTo>
                <a:lnTo>
                  <a:pt x="26022" y="0"/>
                </a:lnTo>
                <a:close/>
              </a:path>
            </a:pathLst>
          </a:custGeom>
          <a:ln w="3175">
            <a:solidFill>
              <a:srgbClr val="4A6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241996" y="5364010"/>
            <a:ext cx="9450006" cy="2195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0" y="0"/>
            <a:ext cx="1242060" cy="7560309"/>
          </a:xfrm>
          <a:custGeom>
            <a:avLst/>
            <a:gdLst/>
            <a:ahLst/>
            <a:cxnLst/>
            <a:rect l="l" t="t" r="r" b="b"/>
            <a:pathLst>
              <a:path w="1242060" h="7560309">
                <a:moveTo>
                  <a:pt x="0" y="7560005"/>
                </a:moveTo>
                <a:lnTo>
                  <a:pt x="1241996" y="7560005"/>
                </a:lnTo>
                <a:lnTo>
                  <a:pt x="1241996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EF4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233828" y="362254"/>
            <a:ext cx="774344" cy="4387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589303" y="1195920"/>
            <a:ext cx="3502025" cy="3929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rgbClr val="EF464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41820" y="1737029"/>
            <a:ext cx="3731895" cy="4868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rgbClr val="EF464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33828" y="362254"/>
            <a:ext cx="774344" cy="438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33828" y="362254"/>
            <a:ext cx="774344" cy="438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7453" y="3073882"/>
            <a:ext cx="2962275" cy="1353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9587" y="2171915"/>
            <a:ext cx="9974224" cy="4759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del.f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del.f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del.f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bedel.fr/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emf"/><Relationship Id="rId3" Type="http://schemas.openxmlformats.org/officeDocument/2006/relationships/hyperlink" Target="http://www.bedel.fr/" TargetMode="External"/><Relationship Id="rId7" Type="http://schemas.openxmlformats.org/officeDocument/2006/relationships/image" Target="../media/image16.png"/><Relationship Id="rId12" Type="http://schemas.openxmlformats.org/officeDocument/2006/relationships/image" Target="../media/image2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1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del.f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del.f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del.f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www.bedel.fr/" TargetMode="External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32300" y="885825"/>
            <a:ext cx="5415915" cy="196723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 marR="5080">
              <a:lnSpc>
                <a:spcPts val="4840"/>
              </a:lnSpc>
              <a:spcBef>
                <a:spcPts val="905"/>
              </a:spcBef>
            </a:pPr>
            <a:r>
              <a:rPr sz="4650" b="1" spc="50" dirty="0">
                <a:solidFill>
                  <a:srgbClr val="4A606E"/>
                </a:solidFill>
                <a:latin typeface="Arial"/>
                <a:cs typeface="Arial"/>
              </a:rPr>
              <a:t>LE </a:t>
            </a:r>
            <a:r>
              <a:rPr sz="4650" b="1" spc="160" dirty="0">
                <a:solidFill>
                  <a:srgbClr val="4A606E"/>
                </a:solidFill>
                <a:latin typeface="Arial"/>
                <a:cs typeface="Arial"/>
              </a:rPr>
              <a:t>GUIDE  </a:t>
            </a:r>
            <a:r>
              <a:rPr sz="4650" b="1" spc="180" dirty="0">
                <a:solidFill>
                  <a:srgbClr val="4A606E"/>
                </a:solidFill>
                <a:latin typeface="Arial"/>
                <a:cs typeface="Arial"/>
              </a:rPr>
              <a:t>PRATIQUE </a:t>
            </a:r>
            <a:r>
              <a:rPr sz="4650" b="1" spc="275" dirty="0">
                <a:solidFill>
                  <a:srgbClr val="4A606E"/>
                </a:solidFill>
                <a:latin typeface="Arial"/>
                <a:cs typeface="Arial"/>
              </a:rPr>
              <a:t>DU  </a:t>
            </a:r>
            <a:r>
              <a:rPr sz="4650" b="1" spc="229" dirty="0">
                <a:solidFill>
                  <a:srgbClr val="4A606E"/>
                </a:solidFill>
                <a:latin typeface="Arial"/>
                <a:cs typeface="Arial"/>
              </a:rPr>
              <a:t>DÉMÉN</a:t>
            </a:r>
            <a:r>
              <a:rPr sz="4650" b="1" spc="260" dirty="0">
                <a:solidFill>
                  <a:srgbClr val="4A606E"/>
                </a:solidFill>
                <a:latin typeface="Arial"/>
                <a:cs typeface="Arial"/>
              </a:rPr>
              <a:t>A</a:t>
            </a:r>
            <a:r>
              <a:rPr sz="4650" b="1" spc="160" dirty="0">
                <a:solidFill>
                  <a:srgbClr val="4A606E"/>
                </a:solidFill>
                <a:latin typeface="Arial"/>
                <a:cs typeface="Arial"/>
              </a:rPr>
              <a:t>GEMENT</a:t>
            </a:r>
            <a:endParaRPr sz="465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4150804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67000" y="6085806"/>
            <a:ext cx="1963013" cy="1114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1242060" cy="7560309"/>
          </a:xfrm>
          <a:custGeom>
            <a:avLst/>
            <a:gdLst/>
            <a:ahLst/>
            <a:cxnLst/>
            <a:rect l="l" t="t" r="r" b="b"/>
            <a:pathLst>
              <a:path w="1242060" h="7560309">
                <a:moveTo>
                  <a:pt x="0" y="7560005"/>
                </a:moveTo>
                <a:lnTo>
                  <a:pt x="1241996" y="7560005"/>
                </a:lnTo>
                <a:lnTo>
                  <a:pt x="1241996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EF4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3828" y="362254"/>
            <a:ext cx="774344" cy="438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91258" y="403187"/>
            <a:ext cx="9102142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200" dirty="0" smtClean="0">
                <a:solidFill>
                  <a:srgbClr val="EF464D"/>
                </a:solidFill>
              </a:rPr>
              <a:t>COMMENT ASSEMBLER UN CARTON SEMI AUTOMATIQUE	(2/2)</a:t>
            </a:r>
            <a:endParaRPr sz="2200" dirty="0"/>
          </a:p>
        </p:txBody>
      </p:sp>
      <p:sp>
        <p:nvSpPr>
          <p:cNvPr id="9" name="object 9"/>
          <p:cNvSpPr/>
          <p:nvPr/>
        </p:nvSpPr>
        <p:spPr>
          <a:xfrm>
            <a:off x="10230498" y="12"/>
            <a:ext cx="461645" cy="461645"/>
          </a:xfrm>
          <a:custGeom>
            <a:avLst/>
            <a:gdLst/>
            <a:ahLst/>
            <a:cxnLst/>
            <a:rect l="l" t="t" r="r" b="b"/>
            <a:pathLst>
              <a:path w="461645" h="461645">
                <a:moveTo>
                  <a:pt x="0" y="461492"/>
                </a:moveTo>
                <a:lnTo>
                  <a:pt x="461492" y="461492"/>
                </a:lnTo>
                <a:lnTo>
                  <a:pt x="461492" y="0"/>
                </a:lnTo>
                <a:lnTo>
                  <a:pt x="0" y="0"/>
                </a:lnTo>
                <a:lnTo>
                  <a:pt x="0" y="461492"/>
                </a:lnTo>
                <a:close/>
              </a:path>
            </a:pathLst>
          </a:custGeom>
          <a:solidFill>
            <a:srgbClr val="EF4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391508" y="110743"/>
            <a:ext cx="1397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17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Text Box 96"/>
          <p:cNvSpPr txBox="1">
            <a:spLocks noChangeArrowheads="1"/>
          </p:cNvSpPr>
          <p:nvPr/>
        </p:nvSpPr>
        <p:spPr bwMode="auto">
          <a:xfrm>
            <a:off x="1786949" y="6090402"/>
            <a:ext cx="3663950" cy="107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1200"/>
              </a:spcBef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CB4A56"/>
                </a:solidFill>
                <a:latin typeface="Now Alt Black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2"/>
                </a:solidFill>
                <a:latin typeface="Now Alt"/>
              </a:defRPr>
            </a:lvl2pPr>
            <a:lvl3pPr marL="1143000" indent="-228600">
              <a:spcBef>
                <a:spcPts val="3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2"/>
                </a:solidFill>
                <a:latin typeface="Now Alt"/>
              </a:defRPr>
            </a:lvl3pPr>
            <a:lvl4pPr marL="1600200" indent="-228600" defTabSz="360363">
              <a:buClr>
                <a:schemeClr val="tx2"/>
              </a:buClr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2"/>
                </a:solidFill>
                <a:latin typeface="Now Alt Light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Now Alt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Now Alt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Now Alt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Now Alt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Now Alt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3E020D"/>
              </a:buClr>
            </a:pPr>
            <a:r>
              <a:rPr lang="fr-FR" altLang="fr-FR" dirty="0">
                <a:solidFill>
                  <a:schemeClr val="tx1"/>
                </a:solidFill>
                <a:latin typeface="+mj-lt"/>
              </a:rPr>
              <a:t>Pour le contenu des armoires, inscrivez au feutre noir le numéro de votre carton directement sur la face étiquetée : 1/n, 2/n, etc.</a:t>
            </a:r>
          </a:p>
        </p:txBody>
      </p:sp>
      <p:sp>
        <p:nvSpPr>
          <p:cNvPr id="19" name="Text Box 114"/>
          <p:cNvSpPr txBox="1">
            <a:spLocks noChangeArrowheads="1"/>
          </p:cNvSpPr>
          <p:nvPr/>
        </p:nvSpPr>
        <p:spPr bwMode="auto">
          <a:xfrm>
            <a:off x="6074437" y="6090401"/>
            <a:ext cx="3963325" cy="107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1200"/>
              </a:spcBef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CB4A56"/>
                </a:solidFill>
                <a:latin typeface="Now Alt Black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2"/>
                </a:solidFill>
                <a:latin typeface="Now Alt"/>
              </a:defRPr>
            </a:lvl2pPr>
            <a:lvl3pPr marL="1143000" indent="-228600">
              <a:spcBef>
                <a:spcPts val="3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2"/>
                </a:solidFill>
                <a:latin typeface="Now Alt"/>
              </a:defRPr>
            </a:lvl3pPr>
            <a:lvl4pPr marL="1600200" indent="-228600" defTabSz="360363">
              <a:buClr>
                <a:schemeClr val="tx2"/>
              </a:buClr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2"/>
                </a:solidFill>
                <a:latin typeface="Now Alt Light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Now Alt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Now Alt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Now Alt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Now Alt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Now Alt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3E020D"/>
              </a:buClr>
              <a:buFont typeface="Times New Roman" panose="02020603050405020304" pitchFamily="18" charset="0"/>
              <a:buNone/>
            </a:pPr>
            <a:r>
              <a:rPr lang="fr-FR" altLang="fr-FR" dirty="0">
                <a:solidFill>
                  <a:schemeClr val="tx1"/>
                </a:solidFill>
                <a:latin typeface="+mj-lt"/>
              </a:rPr>
              <a:t>Collez l’étiquette sur la petite face latérale du carton </a:t>
            </a:r>
          </a:p>
          <a:p>
            <a:pPr algn="just" eaLnBrk="1" hangingPunct="1">
              <a:spcBef>
                <a:spcPct val="0"/>
              </a:spcBef>
              <a:buClr>
                <a:srgbClr val="3E020D"/>
              </a:buClr>
            </a:pPr>
            <a:endParaRPr lang="fr-FR" altLang="fr-FR" dirty="0">
              <a:solidFill>
                <a:schemeClr val="tx1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Clr>
                <a:srgbClr val="3E020D"/>
              </a:buClr>
              <a:buFont typeface="Times New Roman" panose="02020603050405020304" pitchFamily="18" charset="0"/>
              <a:buNone/>
            </a:pPr>
            <a:r>
              <a:rPr lang="fr-FR" altLang="fr-FR" dirty="0">
                <a:solidFill>
                  <a:schemeClr val="tx1"/>
                </a:solidFill>
                <a:latin typeface="+mj-lt"/>
              </a:rPr>
              <a:t>    </a:t>
            </a:r>
            <a:r>
              <a:rPr lang="fr-FR" altLang="fr-FR" u="sng" dirty="0">
                <a:solidFill>
                  <a:schemeClr val="tx1"/>
                </a:solidFill>
                <a:latin typeface="+mj-lt"/>
              </a:rPr>
              <a:t>JAMAIS SUR LE DESSUS</a:t>
            </a:r>
            <a:r>
              <a:rPr lang="fr-FR" altLang="fr-FR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pic>
        <p:nvPicPr>
          <p:cNvPr id="20" name="Image 1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2" y="3649663"/>
            <a:ext cx="20129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17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7" y="3649663"/>
            <a:ext cx="2011363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17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2" y="3654425"/>
            <a:ext cx="201295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17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7" y="3649663"/>
            <a:ext cx="20129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17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1343025"/>
            <a:ext cx="1989137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18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2" y="1328738"/>
            <a:ext cx="2011363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 18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50" y="1343025"/>
            <a:ext cx="19939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 18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2" y="1343025"/>
            <a:ext cx="201136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bject 5"/>
          <p:cNvSpPr>
            <a:spLocks/>
          </p:cNvSpPr>
          <p:nvPr/>
        </p:nvSpPr>
        <p:spPr bwMode="auto">
          <a:xfrm>
            <a:off x="6069012" y="1652588"/>
            <a:ext cx="660400" cy="476250"/>
          </a:xfrm>
          <a:custGeom>
            <a:avLst/>
            <a:gdLst>
              <a:gd name="T0" fmla="*/ 306631 w 659765"/>
              <a:gd name="T1" fmla="*/ 0 h 474980"/>
              <a:gd name="T2" fmla="*/ 243299 w 659765"/>
              <a:gd name="T3" fmla="*/ 12237 h 474980"/>
              <a:gd name="T4" fmla="*/ 183755 w 659765"/>
              <a:gd name="T5" fmla="*/ 36406 h 474980"/>
              <a:gd name="T6" fmla="*/ 129690 w 659765"/>
              <a:gd name="T7" fmla="*/ 71603 h 474980"/>
              <a:gd name="T8" fmla="*/ 82744 w 659765"/>
              <a:gd name="T9" fmla="*/ 116923 h 474980"/>
              <a:gd name="T10" fmla="*/ 44607 w 659765"/>
              <a:gd name="T11" fmla="*/ 171487 h 474980"/>
              <a:gd name="T12" fmla="*/ 16970 w 659765"/>
              <a:gd name="T13" fmla="*/ 234355 h 474980"/>
              <a:gd name="T14" fmla="*/ 3063 w 659765"/>
              <a:gd name="T15" fmla="*/ 294561 h 474980"/>
              <a:gd name="T16" fmla="*/ 0 w 659765"/>
              <a:gd name="T17" fmla="*/ 356067 h 474980"/>
              <a:gd name="T18" fmla="*/ 63 w 659765"/>
              <a:gd name="T19" fmla="*/ 358549 h 474980"/>
              <a:gd name="T20" fmla="*/ 7881 w 659765"/>
              <a:gd name="T21" fmla="*/ 416973 h 474980"/>
              <a:gd name="T22" fmla="*/ 8034 w 659765"/>
              <a:gd name="T23" fmla="*/ 417967 h 474980"/>
              <a:gd name="T24" fmla="*/ 8389 w 659765"/>
              <a:gd name="T25" fmla="*/ 419430 h 474980"/>
              <a:gd name="T26" fmla="*/ 26619 w 659765"/>
              <a:gd name="T27" fmla="*/ 475728 h 474980"/>
              <a:gd name="T28" fmla="*/ 58387 w 659765"/>
              <a:gd name="T29" fmla="*/ 465413 h 474980"/>
              <a:gd name="T30" fmla="*/ 40767 w 659765"/>
              <a:gd name="T31" fmla="*/ 411026 h 474980"/>
              <a:gd name="T32" fmla="*/ 33434 w 659765"/>
              <a:gd name="T33" fmla="*/ 356067 h 474980"/>
              <a:gd name="T34" fmla="*/ 35950 w 659765"/>
              <a:gd name="T35" fmla="*/ 300533 h 474980"/>
              <a:gd name="T36" fmla="*/ 48408 w 659765"/>
              <a:gd name="T37" fmla="*/ 245816 h 474980"/>
              <a:gd name="T38" fmla="*/ 73260 w 659765"/>
              <a:gd name="T39" fmla="*/ 188793 h 474980"/>
              <a:gd name="T40" fmla="*/ 107532 w 659765"/>
              <a:gd name="T41" fmla="*/ 139437 h 474980"/>
              <a:gd name="T42" fmla="*/ 149749 w 659765"/>
              <a:gd name="T43" fmla="*/ 98420 h 474980"/>
              <a:gd name="T44" fmla="*/ 198374 w 659765"/>
              <a:gd name="T45" fmla="*/ 66559 h 474980"/>
              <a:gd name="T46" fmla="*/ 251854 w 659765"/>
              <a:gd name="T47" fmla="*/ 44645 h 474980"/>
              <a:gd name="T48" fmla="*/ 308665 w 659765"/>
              <a:gd name="T49" fmla="*/ 33464 h 474980"/>
              <a:gd name="T50" fmla="*/ 482249 w 659765"/>
              <a:gd name="T51" fmla="*/ 33464 h 474980"/>
              <a:gd name="T52" fmla="*/ 479924 w 659765"/>
              <a:gd name="T53" fmla="*/ 32128 h 474980"/>
              <a:gd name="T54" fmla="*/ 437758 w 659765"/>
              <a:gd name="T55" fmla="*/ 14937 h 474980"/>
              <a:gd name="T56" fmla="*/ 372036 w 659765"/>
              <a:gd name="T57" fmla="*/ 598 h 474980"/>
              <a:gd name="T58" fmla="*/ 369773 w 659765"/>
              <a:gd name="T59" fmla="*/ 356 h 474980"/>
              <a:gd name="T60" fmla="*/ 306631 w 659765"/>
              <a:gd name="T61" fmla="*/ 0 h 474980"/>
              <a:gd name="T62" fmla="*/ 482249 w 659765"/>
              <a:gd name="T63" fmla="*/ 33464 h 474980"/>
              <a:gd name="T64" fmla="*/ 308665 w 659765"/>
              <a:gd name="T65" fmla="*/ 33464 h 474980"/>
              <a:gd name="T66" fmla="*/ 367294 w 659765"/>
              <a:gd name="T67" fmla="*/ 33783 h 474980"/>
              <a:gd name="T68" fmla="*/ 426571 w 659765"/>
              <a:gd name="T69" fmla="*/ 46479 h 474980"/>
              <a:gd name="T70" fmla="*/ 464847 w 659765"/>
              <a:gd name="T71" fmla="*/ 62014 h 474980"/>
              <a:gd name="T72" fmla="*/ 501293 w 659765"/>
              <a:gd name="T73" fmla="*/ 83267 h 474980"/>
              <a:gd name="T74" fmla="*/ 533176 w 659765"/>
              <a:gd name="T75" fmla="*/ 108633 h 474980"/>
              <a:gd name="T76" fmla="*/ 559769 w 659765"/>
              <a:gd name="T77" fmla="*/ 136571 h 474980"/>
              <a:gd name="T78" fmla="*/ 593330 w 659765"/>
              <a:gd name="T79" fmla="*/ 195950 h 474980"/>
              <a:gd name="T80" fmla="*/ 565108 w 659765"/>
              <a:gd name="T81" fmla="*/ 205245 h 474980"/>
              <a:gd name="T82" fmla="*/ 643975 w 659765"/>
              <a:gd name="T83" fmla="*/ 284884 h 474980"/>
              <a:gd name="T84" fmla="*/ 658587 w 659765"/>
              <a:gd name="T85" fmla="*/ 185291 h 474980"/>
              <a:gd name="T86" fmla="*/ 625683 w 659765"/>
              <a:gd name="T87" fmla="*/ 185291 h 474980"/>
              <a:gd name="T88" fmla="*/ 587457 w 659765"/>
              <a:gd name="T89" fmla="*/ 117687 h 474980"/>
              <a:gd name="T90" fmla="*/ 553833 w 659765"/>
              <a:gd name="T91" fmla="*/ 82350 h 474980"/>
              <a:gd name="T92" fmla="*/ 518086 w 659765"/>
              <a:gd name="T93" fmla="*/ 54361 h 474980"/>
              <a:gd name="T94" fmla="*/ 482249 w 659765"/>
              <a:gd name="T95" fmla="*/ 33464 h 474980"/>
              <a:gd name="T96" fmla="*/ 660260 w 659765"/>
              <a:gd name="T97" fmla="*/ 173895 h 474980"/>
              <a:gd name="T98" fmla="*/ 625683 w 659765"/>
              <a:gd name="T99" fmla="*/ 185291 h 474980"/>
              <a:gd name="T100" fmla="*/ 658587 w 659765"/>
              <a:gd name="T101" fmla="*/ 185291 h 474980"/>
              <a:gd name="T102" fmla="*/ 660260 w 659765"/>
              <a:gd name="T103" fmla="*/ 173895 h 4749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59765" h="474980">
                <a:moveTo>
                  <a:pt x="306336" y="0"/>
                </a:moveTo>
                <a:lnTo>
                  <a:pt x="243065" y="12204"/>
                </a:lnTo>
                <a:lnTo>
                  <a:pt x="183578" y="36309"/>
                </a:lnTo>
                <a:lnTo>
                  <a:pt x="129565" y="71412"/>
                </a:lnTo>
                <a:lnTo>
                  <a:pt x="82664" y="116611"/>
                </a:lnTo>
                <a:lnTo>
                  <a:pt x="44564" y="171030"/>
                </a:lnTo>
                <a:lnTo>
                  <a:pt x="16954" y="233730"/>
                </a:lnTo>
                <a:lnTo>
                  <a:pt x="3060" y="293776"/>
                </a:lnTo>
                <a:lnTo>
                  <a:pt x="0" y="355117"/>
                </a:lnTo>
                <a:lnTo>
                  <a:pt x="63" y="357593"/>
                </a:lnTo>
                <a:lnTo>
                  <a:pt x="7873" y="415861"/>
                </a:lnTo>
                <a:lnTo>
                  <a:pt x="8026" y="416852"/>
                </a:lnTo>
                <a:lnTo>
                  <a:pt x="8381" y="418312"/>
                </a:lnTo>
                <a:lnTo>
                  <a:pt x="26593" y="474459"/>
                </a:lnTo>
                <a:lnTo>
                  <a:pt x="58331" y="464172"/>
                </a:lnTo>
                <a:lnTo>
                  <a:pt x="40728" y="409930"/>
                </a:lnTo>
                <a:lnTo>
                  <a:pt x="33402" y="355117"/>
                </a:lnTo>
                <a:lnTo>
                  <a:pt x="35915" y="299732"/>
                </a:lnTo>
                <a:lnTo>
                  <a:pt x="48361" y="245160"/>
                </a:lnTo>
                <a:lnTo>
                  <a:pt x="73190" y="188290"/>
                </a:lnTo>
                <a:lnTo>
                  <a:pt x="107429" y="139065"/>
                </a:lnTo>
                <a:lnTo>
                  <a:pt x="149605" y="98158"/>
                </a:lnTo>
                <a:lnTo>
                  <a:pt x="198183" y="66382"/>
                </a:lnTo>
                <a:lnTo>
                  <a:pt x="251612" y="44526"/>
                </a:lnTo>
                <a:lnTo>
                  <a:pt x="308368" y="33375"/>
                </a:lnTo>
                <a:lnTo>
                  <a:pt x="481785" y="33375"/>
                </a:lnTo>
                <a:lnTo>
                  <a:pt x="479463" y="32042"/>
                </a:lnTo>
                <a:lnTo>
                  <a:pt x="437337" y="14897"/>
                </a:lnTo>
                <a:lnTo>
                  <a:pt x="371678" y="596"/>
                </a:lnTo>
                <a:lnTo>
                  <a:pt x="369417" y="355"/>
                </a:lnTo>
                <a:lnTo>
                  <a:pt x="306336" y="0"/>
                </a:lnTo>
                <a:close/>
              </a:path>
              <a:path w="659765" h="474980">
                <a:moveTo>
                  <a:pt x="481785" y="33375"/>
                </a:moveTo>
                <a:lnTo>
                  <a:pt x="308368" y="33375"/>
                </a:lnTo>
                <a:lnTo>
                  <a:pt x="366941" y="33693"/>
                </a:lnTo>
                <a:lnTo>
                  <a:pt x="426161" y="46355"/>
                </a:lnTo>
                <a:lnTo>
                  <a:pt x="464400" y="61849"/>
                </a:lnTo>
                <a:lnTo>
                  <a:pt x="500811" y="83045"/>
                </a:lnTo>
                <a:lnTo>
                  <a:pt x="532663" y="108343"/>
                </a:lnTo>
                <a:lnTo>
                  <a:pt x="559231" y="136207"/>
                </a:lnTo>
                <a:lnTo>
                  <a:pt x="592759" y="195427"/>
                </a:lnTo>
                <a:lnTo>
                  <a:pt x="564565" y="204698"/>
                </a:lnTo>
                <a:lnTo>
                  <a:pt x="643356" y="284124"/>
                </a:lnTo>
                <a:lnTo>
                  <a:pt x="657954" y="184797"/>
                </a:lnTo>
                <a:lnTo>
                  <a:pt x="625081" y="184797"/>
                </a:lnTo>
                <a:lnTo>
                  <a:pt x="586892" y="117373"/>
                </a:lnTo>
                <a:lnTo>
                  <a:pt x="553300" y="82130"/>
                </a:lnTo>
                <a:lnTo>
                  <a:pt x="517588" y="54216"/>
                </a:lnTo>
                <a:lnTo>
                  <a:pt x="481785" y="33375"/>
                </a:lnTo>
                <a:close/>
              </a:path>
              <a:path w="659765" h="474980">
                <a:moveTo>
                  <a:pt x="659625" y="173431"/>
                </a:moveTo>
                <a:lnTo>
                  <a:pt x="625081" y="184797"/>
                </a:lnTo>
                <a:lnTo>
                  <a:pt x="657954" y="184797"/>
                </a:lnTo>
                <a:lnTo>
                  <a:pt x="659625" y="173431"/>
                </a:lnTo>
                <a:close/>
              </a:path>
            </a:pathLst>
          </a:custGeom>
          <a:solidFill>
            <a:srgbClr val="EF46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9" name="object 6"/>
          <p:cNvSpPr>
            <a:spLocks/>
          </p:cNvSpPr>
          <p:nvPr/>
        </p:nvSpPr>
        <p:spPr bwMode="auto">
          <a:xfrm>
            <a:off x="6069012" y="1652588"/>
            <a:ext cx="660400" cy="476250"/>
          </a:xfrm>
          <a:custGeom>
            <a:avLst/>
            <a:gdLst>
              <a:gd name="T0" fmla="*/ 16335 w 659765"/>
              <a:gd name="T1" fmla="*/ 236342 h 474980"/>
              <a:gd name="T2" fmla="*/ 16640 w 659765"/>
              <a:gd name="T3" fmla="*/ 235349 h 474980"/>
              <a:gd name="T4" fmla="*/ 16983 w 659765"/>
              <a:gd name="T5" fmla="*/ 234355 h 474980"/>
              <a:gd name="T6" fmla="*/ 43336 w 659765"/>
              <a:gd name="T7" fmla="*/ 173907 h 474980"/>
              <a:gd name="T8" fmla="*/ 43793 w 659765"/>
              <a:gd name="T9" fmla="*/ 172914 h 474980"/>
              <a:gd name="T10" fmla="*/ 44327 w 659765"/>
              <a:gd name="T11" fmla="*/ 171959 h 474980"/>
              <a:gd name="T12" fmla="*/ 44937 w 659765"/>
              <a:gd name="T13" fmla="*/ 171042 h 474980"/>
              <a:gd name="T14" fmla="*/ 83138 w 659765"/>
              <a:gd name="T15" fmla="*/ 116554 h 474980"/>
              <a:gd name="T16" fmla="*/ 181441 w 659765"/>
              <a:gd name="T17" fmla="*/ 37693 h 474980"/>
              <a:gd name="T18" fmla="*/ 182343 w 659765"/>
              <a:gd name="T19" fmla="*/ 37132 h 474980"/>
              <a:gd name="T20" fmla="*/ 183284 w 659765"/>
              <a:gd name="T21" fmla="*/ 36635 h 474980"/>
              <a:gd name="T22" fmla="*/ 184263 w 659765"/>
              <a:gd name="T23" fmla="*/ 36215 h 474980"/>
              <a:gd name="T24" fmla="*/ 241239 w 659765"/>
              <a:gd name="T25" fmla="*/ 12861 h 474980"/>
              <a:gd name="T26" fmla="*/ 242269 w 659765"/>
              <a:gd name="T27" fmla="*/ 12529 h 474980"/>
              <a:gd name="T28" fmla="*/ 243312 w 659765"/>
              <a:gd name="T29" fmla="*/ 12237 h 474980"/>
              <a:gd name="T30" fmla="*/ 303885 w 659765"/>
              <a:gd name="T31" fmla="*/ 318 h 474980"/>
              <a:gd name="T32" fmla="*/ 304978 w 659765"/>
              <a:gd name="T33" fmla="*/ 127 h 474980"/>
              <a:gd name="T34" fmla="*/ 306084 w 659765"/>
              <a:gd name="T35" fmla="*/ 25 h 474980"/>
              <a:gd name="T36" fmla="*/ 307203 w 659765"/>
              <a:gd name="T37" fmla="*/ 0 h 474980"/>
              <a:gd name="T38" fmla="*/ 369786 w 659765"/>
              <a:gd name="T39" fmla="*/ 356 h 474980"/>
              <a:gd name="T40" fmla="*/ 434999 w 659765"/>
              <a:gd name="T41" fmla="*/ 14084 h 474980"/>
              <a:gd name="T42" fmla="*/ 435940 w 659765"/>
              <a:gd name="T43" fmla="*/ 14312 h 474980"/>
              <a:gd name="T44" fmla="*/ 436868 w 659765"/>
              <a:gd name="T45" fmla="*/ 14593 h 474980"/>
              <a:gd name="T46" fmla="*/ 479225 w 659765"/>
              <a:gd name="T47" fmla="*/ 31784 h 474980"/>
              <a:gd name="T48" fmla="*/ 518099 w 659765"/>
              <a:gd name="T49" fmla="*/ 54361 h 474980"/>
              <a:gd name="T50" fmla="*/ 585321 w 659765"/>
              <a:gd name="T51" fmla="*/ 114949 h 474980"/>
              <a:gd name="T52" fmla="*/ 587089 w 659765"/>
              <a:gd name="T53" fmla="*/ 117101 h 474980"/>
              <a:gd name="T54" fmla="*/ 587813 w 659765"/>
              <a:gd name="T55" fmla="*/ 118298 h 474980"/>
              <a:gd name="T56" fmla="*/ 660273 w 659765"/>
              <a:gd name="T57" fmla="*/ 173895 h 474980"/>
              <a:gd name="T58" fmla="*/ 565121 w 659765"/>
              <a:gd name="T59" fmla="*/ 205245 h 474980"/>
              <a:gd name="T60" fmla="*/ 559782 w 659765"/>
              <a:gd name="T61" fmla="*/ 136571 h 474980"/>
              <a:gd name="T62" fmla="*/ 501306 w 659765"/>
              <a:gd name="T63" fmla="*/ 83267 h 474980"/>
              <a:gd name="T64" fmla="*/ 426583 w 659765"/>
              <a:gd name="T65" fmla="*/ 46479 h 474980"/>
              <a:gd name="T66" fmla="*/ 308678 w 659765"/>
              <a:gd name="T67" fmla="*/ 33464 h 474980"/>
              <a:gd name="T68" fmla="*/ 198387 w 659765"/>
              <a:gd name="T69" fmla="*/ 66559 h 474980"/>
              <a:gd name="T70" fmla="*/ 107545 w 659765"/>
              <a:gd name="T71" fmla="*/ 139437 h 474980"/>
              <a:gd name="T72" fmla="*/ 48421 w 659765"/>
              <a:gd name="T73" fmla="*/ 245816 h 474980"/>
              <a:gd name="T74" fmla="*/ 33445 w 659765"/>
              <a:gd name="T75" fmla="*/ 356092 h 474980"/>
              <a:gd name="T76" fmla="*/ 58399 w 659765"/>
              <a:gd name="T77" fmla="*/ 465413 h 474980"/>
              <a:gd name="T78" fmla="*/ 8555 w 659765"/>
              <a:gd name="T79" fmla="*/ 419915 h 474980"/>
              <a:gd name="T80" fmla="*/ 8275 w 659765"/>
              <a:gd name="T81" fmla="*/ 418947 h 474980"/>
              <a:gd name="T82" fmla="*/ 8047 w 659765"/>
              <a:gd name="T83" fmla="*/ 417967 h 474980"/>
              <a:gd name="T84" fmla="*/ 7894 w 659765"/>
              <a:gd name="T85" fmla="*/ 416973 h 474980"/>
              <a:gd name="T86" fmla="*/ 76 w 659765"/>
              <a:gd name="T87" fmla="*/ 358549 h 474980"/>
              <a:gd name="T88" fmla="*/ 12 w 659765"/>
              <a:gd name="T89" fmla="*/ 357556 h 474980"/>
              <a:gd name="T90" fmla="*/ 0 w 659765"/>
              <a:gd name="T91" fmla="*/ 356563 h 474980"/>
              <a:gd name="T92" fmla="*/ 2822 w 659765"/>
              <a:gd name="T93" fmla="*/ 296025 h 474980"/>
              <a:gd name="T94" fmla="*/ 2974 w 659765"/>
              <a:gd name="T95" fmla="*/ 295046 h 474980"/>
              <a:gd name="T96" fmla="*/ 16221 w 659765"/>
              <a:gd name="T97" fmla="*/ 236852 h 47498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59765" h="474980">
                <a:moveTo>
                  <a:pt x="16205" y="236220"/>
                </a:moveTo>
                <a:lnTo>
                  <a:pt x="16319" y="235712"/>
                </a:lnTo>
                <a:lnTo>
                  <a:pt x="16459" y="235216"/>
                </a:lnTo>
                <a:lnTo>
                  <a:pt x="16624" y="234721"/>
                </a:lnTo>
                <a:lnTo>
                  <a:pt x="16789" y="234226"/>
                </a:lnTo>
                <a:lnTo>
                  <a:pt x="16967" y="233730"/>
                </a:lnTo>
                <a:lnTo>
                  <a:pt x="17183" y="233260"/>
                </a:lnTo>
                <a:lnTo>
                  <a:pt x="43294" y="173443"/>
                </a:lnTo>
                <a:lnTo>
                  <a:pt x="43510" y="172935"/>
                </a:lnTo>
                <a:lnTo>
                  <a:pt x="43751" y="172453"/>
                </a:lnTo>
                <a:lnTo>
                  <a:pt x="44018" y="171970"/>
                </a:lnTo>
                <a:lnTo>
                  <a:pt x="44284" y="171500"/>
                </a:lnTo>
                <a:lnTo>
                  <a:pt x="44577" y="171030"/>
                </a:lnTo>
                <a:lnTo>
                  <a:pt x="44894" y="170586"/>
                </a:lnTo>
                <a:lnTo>
                  <a:pt x="80987" y="118694"/>
                </a:lnTo>
                <a:lnTo>
                  <a:pt x="83058" y="116243"/>
                </a:lnTo>
                <a:lnTo>
                  <a:pt x="127533" y="73101"/>
                </a:lnTo>
                <a:lnTo>
                  <a:pt x="181267" y="37592"/>
                </a:lnTo>
                <a:lnTo>
                  <a:pt x="181711" y="37299"/>
                </a:lnTo>
                <a:lnTo>
                  <a:pt x="182168" y="37033"/>
                </a:lnTo>
                <a:lnTo>
                  <a:pt x="182638" y="36791"/>
                </a:lnTo>
                <a:lnTo>
                  <a:pt x="183108" y="36537"/>
                </a:lnTo>
                <a:lnTo>
                  <a:pt x="183591" y="36309"/>
                </a:lnTo>
                <a:lnTo>
                  <a:pt x="184086" y="36118"/>
                </a:lnTo>
                <a:lnTo>
                  <a:pt x="240499" y="13030"/>
                </a:lnTo>
                <a:lnTo>
                  <a:pt x="241007" y="12827"/>
                </a:lnTo>
                <a:lnTo>
                  <a:pt x="241515" y="12649"/>
                </a:lnTo>
                <a:lnTo>
                  <a:pt x="242036" y="12496"/>
                </a:lnTo>
                <a:lnTo>
                  <a:pt x="242544" y="12344"/>
                </a:lnTo>
                <a:lnTo>
                  <a:pt x="243078" y="12204"/>
                </a:lnTo>
                <a:lnTo>
                  <a:pt x="243598" y="12103"/>
                </a:lnTo>
                <a:lnTo>
                  <a:pt x="303593" y="317"/>
                </a:lnTo>
                <a:lnTo>
                  <a:pt x="304139" y="215"/>
                </a:lnTo>
                <a:lnTo>
                  <a:pt x="304685" y="127"/>
                </a:lnTo>
                <a:lnTo>
                  <a:pt x="305244" y="76"/>
                </a:lnTo>
                <a:lnTo>
                  <a:pt x="305790" y="25"/>
                </a:lnTo>
                <a:lnTo>
                  <a:pt x="306349" y="0"/>
                </a:lnTo>
                <a:lnTo>
                  <a:pt x="306908" y="0"/>
                </a:lnTo>
                <a:lnTo>
                  <a:pt x="368858" y="355"/>
                </a:lnTo>
                <a:lnTo>
                  <a:pt x="369430" y="355"/>
                </a:lnTo>
                <a:lnTo>
                  <a:pt x="372249" y="723"/>
                </a:lnTo>
                <a:lnTo>
                  <a:pt x="434581" y="14046"/>
                </a:lnTo>
                <a:lnTo>
                  <a:pt x="435051" y="14147"/>
                </a:lnTo>
                <a:lnTo>
                  <a:pt x="435521" y="14274"/>
                </a:lnTo>
                <a:lnTo>
                  <a:pt x="435978" y="14414"/>
                </a:lnTo>
                <a:lnTo>
                  <a:pt x="436448" y="14554"/>
                </a:lnTo>
                <a:lnTo>
                  <a:pt x="478040" y="31381"/>
                </a:lnTo>
                <a:lnTo>
                  <a:pt x="478764" y="31699"/>
                </a:lnTo>
                <a:lnTo>
                  <a:pt x="479120" y="31864"/>
                </a:lnTo>
                <a:lnTo>
                  <a:pt x="517601" y="54216"/>
                </a:lnTo>
                <a:lnTo>
                  <a:pt x="553313" y="82130"/>
                </a:lnTo>
                <a:lnTo>
                  <a:pt x="584758" y="114642"/>
                </a:lnTo>
                <a:lnTo>
                  <a:pt x="586105" y="116230"/>
                </a:lnTo>
                <a:lnTo>
                  <a:pt x="586524" y="116789"/>
                </a:lnTo>
                <a:lnTo>
                  <a:pt x="586905" y="117373"/>
                </a:lnTo>
                <a:lnTo>
                  <a:pt x="587248" y="117983"/>
                </a:lnTo>
                <a:lnTo>
                  <a:pt x="625094" y="184797"/>
                </a:lnTo>
                <a:lnTo>
                  <a:pt x="659638" y="173431"/>
                </a:lnTo>
                <a:lnTo>
                  <a:pt x="643369" y="284124"/>
                </a:lnTo>
                <a:lnTo>
                  <a:pt x="564578" y="204698"/>
                </a:lnTo>
                <a:lnTo>
                  <a:pt x="592772" y="195427"/>
                </a:lnTo>
                <a:lnTo>
                  <a:pt x="559244" y="136207"/>
                </a:lnTo>
                <a:lnTo>
                  <a:pt x="532676" y="108343"/>
                </a:lnTo>
                <a:lnTo>
                  <a:pt x="500824" y="83045"/>
                </a:lnTo>
                <a:lnTo>
                  <a:pt x="464413" y="61849"/>
                </a:lnTo>
                <a:lnTo>
                  <a:pt x="426173" y="46355"/>
                </a:lnTo>
                <a:lnTo>
                  <a:pt x="366953" y="33693"/>
                </a:lnTo>
                <a:lnTo>
                  <a:pt x="308381" y="33375"/>
                </a:lnTo>
                <a:lnTo>
                  <a:pt x="251625" y="44526"/>
                </a:lnTo>
                <a:lnTo>
                  <a:pt x="198196" y="66382"/>
                </a:lnTo>
                <a:lnTo>
                  <a:pt x="149618" y="98158"/>
                </a:lnTo>
                <a:lnTo>
                  <a:pt x="107442" y="139065"/>
                </a:lnTo>
                <a:lnTo>
                  <a:pt x="73202" y="188290"/>
                </a:lnTo>
                <a:lnTo>
                  <a:pt x="48374" y="245160"/>
                </a:lnTo>
                <a:lnTo>
                  <a:pt x="35928" y="299732"/>
                </a:lnTo>
                <a:lnTo>
                  <a:pt x="33413" y="355142"/>
                </a:lnTo>
                <a:lnTo>
                  <a:pt x="40741" y="409930"/>
                </a:lnTo>
                <a:lnTo>
                  <a:pt x="58343" y="464172"/>
                </a:lnTo>
                <a:lnTo>
                  <a:pt x="26606" y="474459"/>
                </a:lnTo>
                <a:lnTo>
                  <a:pt x="8547" y="418795"/>
                </a:lnTo>
                <a:lnTo>
                  <a:pt x="8394" y="418312"/>
                </a:lnTo>
                <a:lnTo>
                  <a:pt x="8267" y="417830"/>
                </a:lnTo>
                <a:lnTo>
                  <a:pt x="8153" y="417334"/>
                </a:lnTo>
                <a:lnTo>
                  <a:pt x="8039" y="416852"/>
                </a:lnTo>
                <a:lnTo>
                  <a:pt x="7950" y="416356"/>
                </a:lnTo>
                <a:lnTo>
                  <a:pt x="7886" y="415861"/>
                </a:lnTo>
                <a:lnTo>
                  <a:pt x="152" y="358089"/>
                </a:lnTo>
                <a:lnTo>
                  <a:pt x="76" y="357593"/>
                </a:lnTo>
                <a:lnTo>
                  <a:pt x="38" y="357098"/>
                </a:lnTo>
                <a:lnTo>
                  <a:pt x="12" y="356603"/>
                </a:lnTo>
                <a:lnTo>
                  <a:pt x="0" y="356108"/>
                </a:lnTo>
                <a:lnTo>
                  <a:pt x="0" y="355612"/>
                </a:lnTo>
                <a:lnTo>
                  <a:pt x="2679" y="296722"/>
                </a:lnTo>
                <a:lnTo>
                  <a:pt x="2819" y="295236"/>
                </a:lnTo>
                <a:lnTo>
                  <a:pt x="2882" y="294741"/>
                </a:lnTo>
                <a:lnTo>
                  <a:pt x="2971" y="294259"/>
                </a:lnTo>
                <a:lnTo>
                  <a:pt x="3073" y="293776"/>
                </a:lnTo>
                <a:lnTo>
                  <a:pt x="16205" y="236220"/>
                </a:lnTo>
                <a:close/>
              </a:path>
            </a:pathLst>
          </a:custGeom>
          <a:noFill/>
          <a:ln w="3175">
            <a:solidFill>
              <a:srgbClr val="EF46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0" name="object 7"/>
          <p:cNvSpPr>
            <a:spLocks/>
          </p:cNvSpPr>
          <p:nvPr/>
        </p:nvSpPr>
        <p:spPr bwMode="auto">
          <a:xfrm>
            <a:off x="7153275" y="1652588"/>
            <a:ext cx="658812" cy="476250"/>
          </a:xfrm>
          <a:custGeom>
            <a:avLst/>
            <a:gdLst>
              <a:gd name="T0" fmla="*/ 468196 w 659765"/>
              <a:gd name="T1" fmla="*/ 33464 h 474980"/>
              <a:gd name="T2" fmla="*/ 350749 w 659765"/>
              <a:gd name="T3" fmla="*/ 33464 h 474980"/>
              <a:gd name="T4" fmla="*/ 407423 w 659765"/>
              <a:gd name="T5" fmla="*/ 44645 h 474980"/>
              <a:gd name="T6" fmla="*/ 460774 w 659765"/>
              <a:gd name="T7" fmla="*/ 66559 h 474980"/>
              <a:gd name="T8" fmla="*/ 509282 w 659765"/>
              <a:gd name="T9" fmla="*/ 98420 h 474980"/>
              <a:gd name="T10" fmla="*/ 551397 w 659765"/>
              <a:gd name="T11" fmla="*/ 139437 h 474980"/>
              <a:gd name="T12" fmla="*/ 585588 w 659765"/>
              <a:gd name="T13" fmla="*/ 188793 h 474980"/>
              <a:gd name="T14" fmla="*/ 610380 w 659765"/>
              <a:gd name="T15" fmla="*/ 245816 h 474980"/>
              <a:gd name="T16" fmla="*/ 622808 w 659765"/>
              <a:gd name="T17" fmla="*/ 300533 h 474980"/>
              <a:gd name="T18" fmla="*/ 625319 w 659765"/>
              <a:gd name="T19" fmla="*/ 356092 h 474980"/>
              <a:gd name="T20" fmla="*/ 618002 w 659765"/>
              <a:gd name="T21" fmla="*/ 411026 h 474980"/>
              <a:gd name="T22" fmla="*/ 600425 w 659765"/>
              <a:gd name="T23" fmla="*/ 465413 h 474980"/>
              <a:gd name="T24" fmla="*/ 632117 w 659765"/>
              <a:gd name="T25" fmla="*/ 475728 h 474980"/>
              <a:gd name="T26" fmla="*/ 650302 w 659765"/>
              <a:gd name="T27" fmla="*/ 419430 h 474980"/>
              <a:gd name="T28" fmla="*/ 658596 w 659765"/>
              <a:gd name="T29" fmla="*/ 358549 h 474980"/>
              <a:gd name="T30" fmla="*/ 658659 w 659765"/>
              <a:gd name="T31" fmla="*/ 356067 h 474980"/>
              <a:gd name="T32" fmla="*/ 655983 w 659765"/>
              <a:gd name="T33" fmla="*/ 297019 h 474980"/>
              <a:gd name="T34" fmla="*/ 642389 w 659765"/>
              <a:gd name="T35" fmla="*/ 236342 h 474980"/>
              <a:gd name="T36" fmla="*/ 615237 w 659765"/>
              <a:gd name="T37" fmla="*/ 173397 h 474980"/>
              <a:gd name="T38" fmla="*/ 577510 w 659765"/>
              <a:gd name="T39" fmla="*/ 118565 h 474980"/>
              <a:gd name="T40" fmla="*/ 530955 w 659765"/>
              <a:gd name="T41" fmla="*/ 72926 h 474980"/>
              <a:gd name="T42" fmla="*/ 477236 w 659765"/>
              <a:gd name="T43" fmla="*/ 37399 h 474980"/>
              <a:gd name="T44" fmla="*/ 475358 w 659765"/>
              <a:gd name="T45" fmla="*/ 36406 h 474980"/>
              <a:gd name="T46" fmla="*/ 468196 w 659765"/>
              <a:gd name="T47" fmla="*/ 33464 h 474980"/>
              <a:gd name="T48" fmla="*/ 0 w 659765"/>
              <a:gd name="T49" fmla="*/ 173895 h 474980"/>
              <a:gd name="T50" fmla="*/ 16245 w 659765"/>
              <a:gd name="T51" fmla="*/ 284884 h 474980"/>
              <a:gd name="T52" fmla="*/ 94922 w 659765"/>
              <a:gd name="T53" fmla="*/ 205245 h 474980"/>
              <a:gd name="T54" fmla="*/ 66768 w 659765"/>
              <a:gd name="T55" fmla="*/ 195950 h 474980"/>
              <a:gd name="T56" fmla="*/ 72778 w 659765"/>
              <a:gd name="T57" fmla="*/ 185291 h 474980"/>
              <a:gd name="T58" fmla="*/ 34493 w 659765"/>
              <a:gd name="T59" fmla="*/ 185291 h 474980"/>
              <a:gd name="T60" fmla="*/ 0 w 659765"/>
              <a:gd name="T61" fmla="*/ 173895 h 474980"/>
              <a:gd name="T62" fmla="*/ 352778 w 659765"/>
              <a:gd name="T63" fmla="*/ 0 h 474980"/>
              <a:gd name="T64" fmla="*/ 290359 w 659765"/>
              <a:gd name="T65" fmla="*/ 356 h 474980"/>
              <a:gd name="T66" fmla="*/ 289788 w 659765"/>
              <a:gd name="T67" fmla="*/ 356 h 474980"/>
              <a:gd name="T68" fmla="*/ 288646 w 659765"/>
              <a:gd name="T69" fmla="*/ 445 h 474980"/>
              <a:gd name="T70" fmla="*/ 224262 w 659765"/>
              <a:gd name="T71" fmla="*/ 14185 h 474980"/>
              <a:gd name="T72" fmla="*/ 180966 w 659765"/>
              <a:gd name="T73" fmla="*/ 31618 h 474980"/>
              <a:gd name="T74" fmla="*/ 141831 w 659765"/>
              <a:gd name="T75" fmla="*/ 54361 h 474980"/>
              <a:gd name="T76" fmla="*/ 106170 w 659765"/>
              <a:gd name="T77" fmla="*/ 82350 h 474980"/>
              <a:gd name="T78" fmla="*/ 74289 w 659765"/>
              <a:gd name="T79" fmla="*/ 115458 h 474980"/>
              <a:gd name="T80" fmla="*/ 34493 w 659765"/>
              <a:gd name="T81" fmla="*/ 185291 h 474980"/>
              <a:gd name="T82" fmla="*/ 72778 w 659765"/>
              <a:gd name="T83" fmla="*/ 185291 h 474980"/>
              <a:gd name="T84" fmla="*/ 100248 w 659765"/>
              <a:gd name="T85" fmla="*/ 136571 h 474980"/>
              <a:gd name="T86" fmla="*/ 126778 w 659765"/>
              <a:gd name="T87" fmla="*/ 108633 h 474980"/>
              <a:gd name="T88" fmla="*/ 158584 w 659765"/>
              <a:gd name="T89" fmla="*/ 83267 h 474980"/>
              <a:gd name="T90" fmla="*/ 194942 w 659765"/>
              <a:gd name="T91" fmla="*/ 62014 h 474980"/>
              <a:gd name="T92" fmla="*/ 233127 w 659765"/>
              <a:gd name="T93" fmla="*/ 46479 h 474980"/>
              <a:gd name="T94" fmla="*/ 292261 w 659765"/>
              <a:gd name="T95" fmla="*/ 33783 h 474980"/>
              <a:gd name="T96" fmla="*/ 468196 w 659765"/>
              <a:gd name="T97" fmla="*/ 33464 h 474980"/>
              <a:gd name="T98" fmla="*/ 418025 w 659765"/>
              <a:gd name="T99" fmla="*/ 12861 h 474980"/>
              <a:gd name="T100" fmla="*/ 354984 w 659765"/>
              <a:gd name="T101" fmla="*/ 216 h 474980"/>
              <a:gd name="T102" fmla="*/ 353336 w 659765"/>
              <a:gd name="T103" fmla="*/ 25 h 474980"/>
              <a:gd name="T104" fmla="*/ 352778 w 659765"/>
              <a:gd name="T105" fmla="*/ 0 h 4749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59765" h="474980">
                <a:moveTo>
                  <a:pt x="468873" y="33375"/>
                </a:moveTo>
                <a:lnTo>
                  <a:pt x="351256" y="33375"/>
                </a:lnTo>
                <a:lnTo>
                  <a:pt x="408012" y="44526"/>
                </a:lnTo>
                <a:lnTo>
                  <a:pt x="461441" y="66382"/>
                </a:lnTo>
                <a:lnTo>
                  <a:pt x="510019" y="98158"/>
                </a:lnTo>
                <a:lnTo>
                  <a:pt x="552195" y="139065"/>
                </a:lnTo>
                <a:lnTo>
                  <a:pt x="586435" y="188290"/>
                </a:lnTo>
                <a:lnTo>
                  <a:pt x="611263" y="245160"/>
                </a:lnTo>
                <a:lnTo>
                  <a:pt x="623709" y="299732"/>
                </a:lnTo>
                <a:lnTo>
                  <a:pt x="626224" y="355142"/>
                </a:lnTo>
                <a:lnTo>
                  <a:pt x="618896" y="409930"/>
                </a:lnTo>
                <a:lnTo>
                  <a:pt x="601294" y="464172"/>
                </a:lnTo>
                <a:lnTo>
                  <a:pt x="633031" y="474459"/>
                </a:lnTo>
                <a:lnTo>
                  <a:pt x="651243" y="418312"/>
                </a:lnTo>
                <a:lnTo>
                  <a:pt x="659549" y="357593"/>
                </a:lnTo>
                <a:lnTo>
                  <a:pt x="659612" y="355117"/>
                </a:lnTo>
                <a:lnTo>
                  <a:pt x="656932" y="296227"/>
                </a:lnTo>
                <a:lnTo>
                  <a:pt x="643318" y="235712"/>
                </a:lnTo>
                <a:lnTo>
                  <a:pt x="616127" y="172935"/>
                </a:lnTo>
                <a:lnTo>
                  <a:pt x="578345" y="118249"/>
                </a:lnTo>
                <a:lnTo>
                  <a:pt x="531723" y="72732"/>
                </a:lnTo>
                <a:lnTo>
                  <a:pt x="477926" y="37299"/>
                </a:lnTo>
                <a:lnTo>
                  <a:pt x="476046" y="36309"/>
                </a:lnTo>
                <a:lnTo>
                  <a:pt x="468873" y="33375"/>
                </a:lnTo>
                <a:close/>
              </a:path>
              <a:path w="659765" h="474980">
                <a:moveTo>
                  <a:pt x="0" y="173431"/>
                </a:moveTo>
                <a:lnTo>
                  <a:pt x="16268" y="284124"/>
                </a:lnTo>
                <a:lnTo>
                  <a:pt x="95059" y="204698"/>
                </a:lnTo>
                <a:lnTo>
                  <a:pt x="66865" y="195427"/>
                </a:lnTo>
                <a:lnTo>
                  <a:pt x="72883" y="184797"/>
                </a:lnTo>
                <a:lnTo>
                  <a:pt x="34543" y="184797"/>
                </a:lnTo>
                <a:lnTo>
                  <a:pt x="0" y="173431"/>
                </a:lnTo>
                <a:close/>
              </a:path>
              <a:path w="659765" h="474980">
                <a:moveTo>
                  <a:pt x="353288" y="0"/>
                </a:moveTo>
                <a:lnTo>
                  <a:pt x="290779" y="355"/>
                </a:lnTo>
                <a:lnTo>
                  <a:pt x="290207" y="355"/>
                </a:lnTo>
                <a:lnTo>
                  <a:pt x="289064" y="444"/>
                </a:lnTo>
                <a:lnTo>
                  <a:pt x="224586" y="14147"/>
                </a:lnTo>
                <a:lnTo>
                  <a:pt x="181228" y="31534"/>
                </a:lnTo>
                <a:lnTo>
                  <a:pt x="142036" y="54216"/>
                </a:lnTo>
                <a:lnTo>
                  <a:pt x="106324" y="82130"/>
                </a:lnTo>
                <a:lnTo>
                  <a:pt x="74396" y="115150"/>
                </a:lnTo>
                <a:lnTo>
                  <a:pt x="34543" y="184797"/>
                </a:lnTo>
                <a:lnTo>
                  <a:pt x="72883" y="184797"/>
                </a:lnTo>
                <a:lnTo>
                  <a:pt x="100393" y="136207"/>
                </a:lnTo>
                <a:lnTo>
                  <a:pt x="126961" y="108343"/>
                </a:lnTo>
                <a:lnTo>
                  <a:pt x="158813" y="83045"/>
                </a:lnTo>
                <a:lnTo>
                  <a:pt x="195224" y="61849"/>
                </a:lnTo>
                <a:lnTo>
                  <a:pt x="233464" y="46355"/>
                </a:lnTo>
                <a:lnTo>
                  <a:pt x="292684" y="33693"/>
                </a:lnTo>
                <a:lnTo>
                  <a:pt x="468873" y="33375"/>
                </a:lnTo>
                <a:lnTo>
                  <a:pt x="418630" y="12827"/>
                </a:lnTo>
                <a:lnTo>
                  <a:pt x="355498" y="215"/>
                </a:lnTo>
                <a:lnTo>
                  <a:pt x="353847" y="25"/>
                </a:lnTo>
                <a:lnTo>
                  <a:pt x="353288" y="0"/>
                </a:lnTo>
                <a:close/>
              </a:path>
            </a:pathLst>
          </a:custGeom>
          <a:solidFill>
            <a:srgbClr val="EF46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1" name="object 8"/>
          <p:cNvSpPr>
            <a:spLocks/>
          </p:cNvSpPr>
          <p:nvPr/>
        </p:nvSpPr>
        <p:spPr bwMode="auto">
          <a:xfrm>
            <a:off x="7153275" y="1652588"/>
            <a:ext cx="658812" cy="476250"/>
          </a:xfrm>
          <a:custGeom>
            <a:avLst/>
            <a:gdLst>
              <a:gd name="T0" fmla="*/ 642389 w 659765"/>
              <a:gd name="T1" fmla="*/ 236342 h 474980"/>
              <a:gd name="T2" fmla="*/ 642084 w 659765"/>
              <a:gd name="T3" fmla="*/ 235349 h 474980"/>
              <a:gd name="T4" fmla="*/ 641742 w 659765"/>
              <a:gd name="T5" fmla="*/ 234355 h 474980"/>
              <a:gd name="T6" fmla="*/ 615453 w 659765"/>
              <a:gd name="T7" fmla="*/ 173907 h 474980"/>
              <a:gd name="T8" fmla="*/ 614996 w 659765"/>
              <a:gd name="T9" fmla="*/ 172914 h 474980"/>
              <a:gd name="T10" fmla="*/ 614464 w 659765"/>
              <a:gd name="T11" fmla="*/ 171959 h 474980"/>
              <a:gd name="T12" fmla="*/ 613855 w 659765"/>
              <a:gd name="T13" fmla="*/ 171042 h 474980"/>
              <a:gd name="T14" fmla="*/ 575746 w 659765"/>
              <a:gd name="T15" fmla="*/ 116554 h 474980"/>
              <a:gd name="T16" fmla="*/ 477679 w 659765"/>
              <a:gd name="T17" fmla="*/ 37693 h 474980"/>
              <a:gd name="T18" fmla="*/ 476779 w 659765"/>
              <a:gd name="T19" fmla="*/ 37132 h 474980"/>
              <a:gd name="T20" fmla="*/ 475841 w 659765"/>
              <a:gd name="T21" fmla="*/ 36635 h 474980"/>
              <a:gd name="T22" fmla="*/ 474864 w 659765"/>
              <a:gd name="T23" fmla="*/ 36215 h 474980"/>
              <a:gd name="T24" fmla="*/ 418025 w 659765"/>
              <a:gd name="T25" fmla="*/ 12861 h 474980"/>
              <a:gd name="T26" fmla="*/ 416998 w 659765"/>
              <a:gd name="T27" fmla="*/ 12529 h 474980"/>
              <a:gd name="T28" fmla="*/ 415957 w 659765"/>
              <a:gd name="T29" fmla="*/ 12237 h 474980"/>
              <a:gd name="T30" fmla="*/ 355530 w 659765"/>
              <a:gd name="T31" fmla="*/ 318 h 474980"/>
              <a:gd name="T32" fmla="*/ 354439 w 659765"/>
              <a:gd name="T33" fmla="*/ 127 h 474980"/>
              <a:gd name="T34" fmla="*/ 353336 w 659765"/>
              <a:gd name="T35" fmla="*/ 25 h 474980"/>
              <a:gd name="T36" fmla="*/ 352219 w 659765"/>
              <a:gd name="T37" fmla="*/ 0 h 474980"/>
              <a:gd name="T38" fmla="*/ 289788 w 659765"/>
              <a:gd name="T39" fmla="*/ 356 h 474980"/>
              <a:gd name="T40" fmla="*/ 224731 w 659765"/>
              <a:gd name="T41" fmla="*/ 14084 h 474980"/>
              <a:gd name="T42" fmla="*/ 223792 w 659765"/>
              <a:gd name="T43" fmla="*/ 14312 h 474980"/>
              <a:gd name="T44" fmla="*/ 222867 w 659765"/>
              <a:gd name="T45" fmla="*/ 14593 h 474980"/>
              <a:gd name="T46" fmla="*/ 180612 w 659765"/>
              <a:gd name="T47" fmla="*/ 31784 h 474980"/>
              <a:gd name="T48" fmla="*/ 141831 w 659765"/>
              <a:gd name="T49" fmla="*/ 54361 h 474980"/>
              <a:gd name="T50" fmla="*/ 74771 w 659765"/>
              <a:gd name="T51" fmla="*/ 114949 h 474980"/>
              <a:gd name="T52" fmla="*/ 73007 w 659765"/>
              <a:gd name="T53" fmla="*/ 117101 h 474980"/>
              <a:gd name="T54" fmla="*/ 72284 w 659765"/>
              <a:gd name="T55" fmla="*/ 118298 h 474980"/>
              <a:gd name="T56" fmla="*/ 0 w 659765"/>
              <a:gd name="T57" fmla="*/ 173895 h 474980"/>
              <a:gd name="T58" fmla="*/ 94922 w 659765"/>
              <a:gd name="T59" fmla="*/ 205245 h 474980"/>
              <a:gd name="T60" fmla="*/ 100248 w 659765"/>
              <a:gd name="T61" fmla="*/ 136571 h 474980"/>
              <a:gd name="T62" fmla="*/ 158584 w 659765"/>
              <a:gd name="T63" fmla="*/ 83267 h 474980"/>
              <a:gd name="T64" fmla="*/ 233127 w 659765"/>
              <a:gd name="T65" fmla="*/ 46479 h 474980"/>
              <a:gd name="T66" fmla="*/ 350749 w 659765"/>
              <a:gd name="T67" fmla="*/ 33464 h 474980"/>
              <a:gd name="T68" fmla="*/ 460774 w 659765"/>
              <a:gd name="T69" fmla="*/ 66559 h 474980"/>
              <a:gd name="T70" fmla="*/ 551397 w 659765"/>
              <a:gd name="T71" fmla="*/ 139437 h 474980"/>
              <a:gd name="T72" fmla="*/ 610380 w 659765"/>
              <a:gd name="T73" fmla="*/ 245816 h 474980"/>
              <a:gd name="T74" fmla="*/ 625319 w 659765"/>
              <a:gd name="T75" fmla="*/ 356092 h 474980"/>
              <a:gd name="T76" fmla="*/ 600425 w 659765"/>
              <a:gd name="T77" fmla="*/ 465413 h 474980"/>
              <a:gd name="T78" fmla="*/ 650150 w 659765"/>
              <a:gd name="T79" fmla="*/ 419915 h 474980"/>
              <a:gd name="T80" fmla="*/ 650429 w 659765"/>
              <a:gd name="T81" fmla="*/ 418947 h 474980"/>
              <a:gd name="T82" fmla="*/ 650657 w 659765"/>
              <a:gd name="T83" fmla="*/ 417967 h 474980"/>
              <a:gd name="T84" fmla="*/ 650810 w 659765"/>
              <a:gd name="T85" fmla="*/ 416973 h 474980"/>
              <a:gd name="T86" fmla="*/ 658596 w 659765"/>
              <a:gd name="T87" fmla="*/ 358549 h 474980"/>
              <a:gd name="T88" fmla="*/ 658672 w 659765"/>
              <a:gd name="T89" fmla="*/ 357556 h 474980"/>
              <a:gd name="T90" fmla="*/ 658684 w 659765"/>
              <a:gd name="T91" fmla="*/ 356563 h 474980"/>
              <a:gd name="T92" fmla="*/ 656009 w 659765"/>
              <a:gd name="T93" fmla="*/ 297515 h 474980"/>
              <a:gd name="T94" fmla="*/ 655945 w 659765"/>
              <a:gd name="T95" fmla="*/ 296523 h 474980"/>
              <a:gd name="T96" fmla="*/ 655806 w 659765"/>
              <a:gd name="T97" fmla="*/ 295529 h 474980"/>
              <a:gd name="T98" fmla="*/ 655603 w 659765"/>
              <a:gd name="T99" fmla="*/ 294561 h 47498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59765" h="474980">
                <a:moveTo>
                  <a:pt x="643432" y="236220"/>
                </a:moveTo>
                <a:lnTo>
                  <a:pt x="643318" y="235712"/>
                </a:lnTo>
                <a:lnTo>
                  <a:pt x="643178" y="235216"/>
                </a:lnTo>
                <a:lnTo>
                  <a:pt x="643013" y="234721"/>
                </a:lnTo>
                <a:lnTo>
                  <a:pt x="642848" y="234226"/>
                </a:lnTo>
                <a:lnTo>
                  <a:pt x="642670" y="233730"/>
                </a:lnTo>
                <a:lnTo>
                  <a:pt x="642454" y="233260"/>
                </a:lnTo>
                <a:lnTo>
                  <a:pt x="616343" y="173443"/>
                </a:lnTo>
                <a:lnTo>
                  <a:pt x="616127" y="172935"/>
                </a:lnTo>
                <a:lnTo>
                  <a:pt x="615886" y="172453"/>
                </a:lnTo>
                <a:lnTo>
                  <a:pt x="615619" y="171970"/>
                </a:lnTo>
                <a:lnTo>
                  <a:pt x="615353" y="171500"/>
                </a:lnTo>
                <a:lnTo>
                  <a:pt x="615060" y="171030"/>
                </a:lnTo>
                <a:lnTo>
                  <a:pt x="614743" y="170586"/>
                </a:lnTo>
                <a:lnTo>
                  <a:pt x="578650" y="118694"/>
                </a:lnTo>
                <a:lnTo>
                  <a:pt x="576579" y="116243"/>
                </a:lnTo>
                <a:lnTo>
                  <a:pt x="532104" y="73101"/>
                </a:lnTo>
                <a:lnTo>
                  <a:pt x="478370" y="37592"/>
                </a:lnTo>
                <a:lnTo>
                  <a:pt x="477926" y="37299"/>
                </a:lnTo>
                <a:lnTo>
                  <a:pt x="477469" y="37033"/>
                </a:lnTo>
                <a:lnTo>
                  <a:pt x="476999" y="36791"/>
                </a:lnTo>
                <a:lnTo>
                  <a:pt x="476529" y="36537"/>
                </a:lnTo>
                <a:lnTo>
                  <a:pt x="476046" y="36309"/>
                </a:lnTo>
                <a:lnTo>
                  <a:pt x="475551" y="36118"/>
                </a:lnTo>
                <a:lnTo>
                  <a:pt x="419138" y="13030"/>
                </a:lnTo>
                <a:lnTo>
                  <a:pt x="418630" y="12827"/>
                </a:lnTo>
                <a:lnTo>
                  <a:pt x="418122" y="12649"/>
                </a:lnTo>
                <a:lnTo>
                  <a:pt x="417601" y="12496"/>
                </a:lnTo>
                <a:lnTo>
                  <a:pt x="417093" y="12344"/>
                </a:lnTo>
                <a:lnTo>
                  <a:pt x="416559" y="12204"/>
                </a:lnTo>
                <a:lnTo>
                  <a:pt x="416039" y="12103"/>
                </a:lnTo>
                <a:lnTo>
                  <a:pt x="356044" y="317"/>
                </a:lnTo>
                <a:lnTo>
                  <a:pt x="355498" y="215"/>
                </a:lnTo>
                <a:lnTo>
                  <a:pt x="354952" y="127"/>
                </a:lnTo>
                <a:lnTo>
                  <a:pt x="354393" y="76"/>
                </a:lnTo>
                <a:lnTo>
                  <a:pt x="353847" y="25"/>
                </a:lnTo>
                <a:lnTo>
                  <a:pt x="353288" y="0"/>
                </a:lnTo>
                <a:lnTo>
                  <a:pt x="352729" y="0"/>
                </a:lnTo>
                <a:lnTo>
                  <a:pt x="290779" y="355"/>
                </a:lnTo>
                <a:lnTo>
                  <a:pt x="290207" y="355"/>
                </a:lnTo>
                <a:lnTo>
                  <a:pt x="287388" y="723"/>
                </a:lnTo>
                <a:lnTo>
                  <a:pt x="225056" y="14046"/>
                </a:lnTo>
                <a:lnTo>
                  <a:pt x="224586" y="14147"/>
                </a:lnTo>
                <a:lnTo>
                  <a:pt x="224116" y="14274"/>
                </a:lnTo>
                <a:lnTo>
                  <a:pt x="223659" y="14414"/>
                </a:lnTo>
                <a:lnTo>
                  <a:pt x="223189" y="14554"/>
                </a:lnTo>
                <a:lnTo>
                  <a:pt x="181597" y="31381"/>
                </a:lnTo>
                <a:lnTo>
                  <a:pt x="180873" y="31699"/>
                </a:lnTo>
                <a:lnTo>
                  <a:pt x="180517" y="31864"/>
                </a:lnTo>
                <a:lnTo>
                  <a:pt x="142036" y="54216"/>
                </a:lnTo>
                <a:lnTo>
                  <a:pt x="106324" y="82130"/>
                </a:lnTo>
                <a:lnTo>
                  <a:pt x="74879" y="114642"/>
                </a:lnTo>
                <a:lnTo>
                  <a:pt x="73532" y="116230"/>
                </a:lnTo>
                <a:lnTo>
                  <a:pt x="73113" y="116789"/>
                </a:lnTo>
                <a:lnTo>
                  <a:pt x="72732" y="117373"/>
                </a:lnTo>
                <a:lnTo>
                  <a:pt x="72389" y="117983"/>
                </a:lnTo>
                <a:lnTo>
                  <a:pt x="34543" y="184797"/>
                </a:lnTo>
                <a:lnTo>
                  <a:pt x="0" y="173431"/>
                </a:lnTo>
                <a:lnTo>
                  <a:pt x="16268" y="284124"/>
                </a:lnTo>
                <a:lnTo>
                  <a:pt x="95059" y="204698"/>
                </a:lnTo>
                <a:lnTo>
                  <a:pt x="66865" y="195427"/>
                </a:lnTo>
                <a:lnTo>
                  <a:pt x="100393" y="136207"/>
                </a:lnTo>
                <a:lnTo>
                  <a:pt x="126961" y="108343"/>
                </a:lnTo>
                <a:lnTo>
                  <a:pt x="158813" y="83045"/>
                </a:lnTo>
                <a:lnTo>
                  <a:pt x="195224" y="61849"/>
                </a:lnTo>
                <a:lnTo>
                  <a:pt x="233464" y="46355"/>
                </a:lnTo>
                <a:lnTo>
                  <a:pt x="292684" y="33693"/>
                </a:lnTo>
                <a:lnTo>
                  <a:pt x="351256" y="33375"/>
                </a:lnTo>
                <a:lnTo>
                  <a:pt x="408012" y="44526"/>
                </a:lnTo>
                <a:lnTo>
                  <a:pt x="461441" y="66382"/>
                </a:lnTo>
                <a:lnTo>
                  <a:pt x="510019" y="98158"/>
                </a:lnTo>
                <a:lnTo>
                  <a:pt x="552195" y="139065"/>
                </a:lnTo>
                <a:lnTo>
                  <a:pt x="586435" y="188290"/>
                </a:lnTo>
                <a:lnTo>
                  <a:pt x="611263" y="245160"/>
                </a:lnTo>
                <a:lnTo>
                  <a:pt x="623709" y="299732"/>
                </a:lnTo>
                <a:lnTo>
                  <a:pt x="626224" y="355142"/>
                </a:lnTo>
                <a:lnTo>
                  <a:pt x="618896" y="409930"/>
                </a:lnTo>
                <a:lnTo>
                  <a:pt x="601294" y="464172"/>
                </a:lnTo>
                <a:lnTo>
                  <a:pt x="633031" y="474459"/>
                </a:lnTo>
                <a:lnTo>
                  <a:pt x="651090" y="418795"/>
                </a:lnTo>
                <a:lnTo>
                  <a:pt x="651243" y="418312"/>
                </a:lnTo>
                <a:lnTo>
                  <a:pt x="651370" y="417830"/>
                </a:lnTo>
                <a:lnTo>
                  <a:pt x="651484" y="417334"/>
                </a:lnTo>
                <a:lnTo>
                  <a:pt x="651598" y="416852"/>
                </a:lnTo>
                <a:lnTo>
                  <a:pt x="651687" y="416356"/>
                </a:lnTo>
                <a:lnTo>
                  <a:pt x="651751" y="415861"/>
                </a:lnTo>
                <a:lnTo>
                  <a:pt x="659485" y="358089"/>
                </a:lnTo>
                <a:lnTo>
                  <a:pt x="659549" y="357593"/>
                </a:lnTo>
                <a:lnTo>
                  <a:pt x="659599" y="357098"/>
                </a:lnTo>
                <a:lnTo>
                  <a:pt x="659625" y="356603"/>
                </a:lnTo>
                <a:lnTo>
                  <a:pt x="659637" y="356108"/>
                </a:lnTo>
                <a:lnTo>
                  <a:pt x="659637" y="355612"/>
                </a:lnTo>
                <a:lnTo>
                  <a:pt x="659612" y="355117"/>
                </a:lnTo>
                <a:lnTo>
                  <a:pt x="656958" y="296722"/>
                </a:lnTo>
                <a:lnTo>
                  <a:pt x="656932" y="296227"/>
                </a:lnTo>
                <a:lnTo>
                  <a:pt x="656894" y="295732"/>
                </a:lnTo>
                <a:lnTo>
                  <a:pt x="656818" y="295236"/>
                </a:lnTo>
                <a:lnTo>
                  <a:pt x="656755" y="294741"/>
                </a:lnTo>
                <a:lnTo>
                  <a:pt x="656666" y="294259"/>
                </a:lnTo>
                <a:lnTo>
                  <a:pt x="656551" y="293776"/>
                </a:lnTo>
                <a:lnTo>
                  <a:pt x="643432" y="236220"/>
                </a:lnTo>
                <a:close/>
              </a:path>
            </a:pathLst>
          </a:custGeom>
          <a:noFill/>
          <a:ln w="3175">
            <a:solidFill>
              <a:srgbClr val="EF46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2" name="object 10"/>
          <p:cNvSpPr>
            <a:spLocks/>
          </p:cNvSpPr>
          <p:nvPr/>
        </p:nvSpPr>
        <p:spPr bwMode="auto">
          <a:xfrm>
            <a:off x="9185275" y="1641475"/>
            <a:ext cx="374650" cy="684213"/>
          </a:xfrm>
          <a:custGeom>
            <a:avLst/>
            <a:gdLst>
              <a:gd name="T0" fmla="*/ 249426 w 374650"/>
              <a:gd name="T1" fmla="*/ 33664 h 684530"/>
              <a:gd name="T2" fmla="*/ 159524 w 374650"/>
              <a:gd name="T3" fmla="*/ 33664 h 684530"/>
              <a:gd name="T4" fmla="*/ 193649 w 374650"/>
              <a:gd name="T5" fmla="*/ 39783 h 684530"/>
              <a:gd name="T6" fmla="*/ 226580 w 374650"/>
              <a:gd name="T7" fmla="*/ 57961 h 684530"/>
              <a:gd name="T8" fmla="*/ 257492 w 374650"/>
              <a:gd name="T9" fmla="*/ 87792 h 684530"/>
              <a:gd name="T10" fmla="*/ 285165 w 374650"/>
              <a:gd name="T11" fmla="*/ 128401 h 684530"/>
              <a:gd name="T12" fmla="*/ 308000 w 374650"/>
              <a:gd name="T13" fmla="*/ 177248 h 684530"/>
              <a:gd name="T14" fmla="*/ 325831 w 374650"/>
              <a:gd name="T15" fmla="*/ 235247 h 684530"/>
              <a:gd name="T16" fmla="*/ 337184 w 374650"/>
              <a:gd name="T17" fmla="*/ 299619 h 684530"/>
              <a:gd name="T18" fmla="*/ 341236 w 374650"/>
              <a:gd name="T19" fmla="*/ 368611 h 684530"/>
              <a:gd name="T20" fmla="*/ 334568 w 374650"/>
              <a:gd name="T21" fmla="*/ 458764 h 684530"/>
              <a:gd name="T22" fmla="*/ 315760 w 374650"/>
              <a:gd name="T23" fmla="*/ 539995 h 684530"/>
              <a:gd name="T24" fmla="*/ 286245 w 374650"/>
              <a:gd name="T25" fmla="*/ 609267 h 684530"/>
              <a:gd name="T26" fmla="*/ 246456 w 374650"/>
              <a:gd name="T27" fmla="*/ 664498 h 684530"/>
              <a:gd name="T28" fmla="*/ 273519 w 374650"/>
              <a:gd name="T29" fmla="*/ 683984 h 684530"/>
              <a:gd name="T30" fmla="*/ 314756 w 374650"/>
              <a:gd name="T31" fmla="*/ 626747 h 684530"/>
              <a:gd name="T32" fmla="*/ 347205 w 374650"/>
              <a:gd name="T33" fmla="*/ 551255 h 684530"/>
              <a:gd name="T34" fmla="*/ 367449 w 374650"/>
              <a:gd name="T35" fmla="*/ 464630 h 684530"/>
              <a:gd name="T36" fmla="*/ 374497 w 374650"/>
              <a:gd name="T37" fmla="*/ 371074 h 684530"/>
              <a:gd name="T38" fmla="*/ 370484 w 374650"/>
              <a:gd name="T39" fmla="*/ 297727 h 684530"/>
              <a:gd name="T40" fmla="*/ 358686 w 374650"/>
              <a:gd name="T41" fmla="*/ 229509 h 684530"/>
              <a:gd name="T42" fmla="*/ 339902 w 374650"/>
              <a:gd name="T43" fmla="*/ 167523 h 684530"/>
              <a:gd name="T44" fmla="*/ 314642 w 374650"/>
              <a:gd name="T45" fmla="*/ 112698 h 684530"/>
              <a:gd name="T46" fmla="*/ 283768 w 374650"/>
              <a:gd name="T47" fmla="*/ 67139 h 684530"/>
              <a:gd name="T48" fmla="*/ 282308 w 374650"/>
              <a:gd name="T49" fmla="*/ 65400 h 684530"/>
              <a:gd name="T50" fmla="*/ 249426 w 374650"/>
              <a:gd name="T51" fmla="*/ 33664 h 684530"/>
              <a:gd name="T52" fmla="*/ 10680 w 374650"/>
              <a:gd name="T53" fmla="*/ 47628 h 684530"/>
              <a:gd name="T54" fmla="*/ 0 w 374650"/>
              <a:gd name="T55" fmla="*/ 158942 h 684530"/>
              <a:gd name="T56" fmla="*/ 95503 w 374650"/>
              <a:gd name="T57" fmla="*/ 100702 h 684530"/>
              <a:gd name="T58" fmla="*/ 68579 w 374650"/>
              <a:gd name="T59" fmla="*/ 83857 h 684530"/>
              <a:gd name="T60" fmla="*/ 81673 w 374650"/>
              <a:gd name="T61" fmla="*/ 66643 h 684530"/>
              <a:gd name="T62" fmla="*/ 82534 w 374650"/>
              <a:gd name="T63" fmla="*/ 66085 h 684530"/>
              <a:gd name="T64" fmla="*/ 40195 w 374650"/>
              <a:gd name="T65" fmla="*/ 66085 h 684530"/>
              <a:gd name="T66" fmla="*/ 10680 w 374650"/>
              <a:gd name="T67" fmla="*/ 47628 h 684530"/>
              <a:gd name="T68" fmla="*/ 160096 w 374650"/>
              <a:gd name="T69" fmla="*/ 0 h 684530"/>
              <a:gd name="T70" fmla="*/ 108762 w 374650"/>
              <a:gd name="T71" fmla="*/ 10218 h 684530"/>
              <a:gd name="T72" fmla="*/ 60274 w 374650"/>
              <a:gd name="T73" fmla="*/ 40786 h 684530"/>
              <a:gd name="T74" fmla="*/ 40195 w 374650"/>
              <a:gd name="T75" fmla="*/ 66085 h 684530"/>
              <a:gd name="T76" fmla="*/ 82534 w 374650"/>
              <a:gd name="T77" fmla="*/ 66085 h 684530"/>
              <a:gd name="T78" fmla="*/ 119646 w 374650"/>
              <a:gd name="T79" fmla="*/ 42005 h 684530"/>
              <a:gd name="T80" fmla="*/ 159524 w 374650"/>
              <a:gd name="T81" fmla="*/ 33664 h 684530"/>
              <a:gd name="T82" fmla="*/ 249426 w 374650"/>
              <a:gd name="T83" fmla="*/ 33664 h 684530"/>
              <a:gd name="T84" fmla="*/ 247637 w 374650"/>
              <a:gd name="T85" fmla="*/ 31938 h 684530"/>
              <a:gd name="T86" fmla="*/ 206565 w 374650"/>
              <a:gd name="T87" fmla="*/ 8822 h 684530"/>
              <a:gd name="T88" fmla="*/ 161162 w 374650"/>
              <a:gd name="T89" fmla="*/ 88 h 684530"/>
              <a:gd name="T90" fmla="*/ 160096 w 374650"/>
              <a:gd name="T91" fmla="*/ 0 h 68453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74650" h="684530">
                <a:moveTo>
                  <a:pt x="249426" y="33680"/>
                </a:moveTo>
                <a:lnTo>
                  <a:pt x="159524" y="33680"/>
                </a:lnTo>
                <a:lnTo>
                  <a:pt x="193649" y="39801"/>
                </a:lnTo>
                <a:lnTo>
                  <a:pt x="226580" y="57988"/>
                </a:lnTo>
                <a:lnTo>
                  <a:pt x="257492" y="87833"/>
                </a:lnTo>
                <a:lnTo>
                  <a:pt x="285165" y="128460"/>
                </a:lnTo>
                <a:lnTo>
                  <a:pt x="308000" y="177330"/>
                </a:lnTo>
                <a:lnTo>
                  <a:pt x="325831" y="235356"/>
                </a:lnTo>
                <a:lnTo>
                  <a:pt x="337184" y="299758"/>
                </a:lnTo>
                <a:lnTo>
                  <a:pt x="341236" y="368782"/>
                </a:lnTo>
                <a:lnTo>
                  <a:pt x="334568" y="458977"/>
                </a:lnTo>
                <a:lnTo>
                  <a:pt x="315760" y="540245"/>
                </a:lnTo>
                <a:lnTo>
                  <a:pt x="286245" y="609549"/>
                </a:lnTo>
                <a:lnTo>
                  <a:pt x="246456" y="664806"/>
                </a:lnTo>
                <a:lnTo>
                  <a:pt x="273519" y="684301"/>
                </a:lnTo>
                <a:lnTo>
                  <a:pt x="314756" y="627037"/>
                </a:lnTo>
                <a:lnTo>
                  <a:pt x="347205" y="551510"/>
                </a:lnTo>
                <a:lnTo>
                  <a:pt x="367449" y="464845"/>
                </a:lnTo>
                <a:lnTo>
                  <a:pt x="374497" y="371246"/>
                </a:lnTo>
                <a:lnTo>
                  <a:pt x="370484" y="297865"/>
                </a:lnTo>
                <a:lnTo>
                  <a:pt x="358686" y="229615"/>
                </a:lnTo>
                <a:lnTo>
                  <a:pt x="339902" y="167601"/>
                </a:lnTo>
                <a:lnTo>
                  <a:pt x="314642" y="112750"/>
                </a:lnTo>
                <a:lnTo>
                  <a:pt x="283768" y="67170"/>
                </a:lnTo>
                <a:lnTo>
                  <a:pt x="282308" y="65430"/>
                </a:lnTo>
                <a:lnTo>
                  <a:pt x="249426" y="33680"/>
                </a:lnTo>
                <a:close/>
              </a:path>
              <a:path w="374650" h="684530">
                <a:moveTo>
                  <a:pt x="10680" y="47650"/>
                </a:moveTo>
                <a:lnTo>
                  <a:pt x="0" y="159016"/>
                </a:lnTo>
                <a:lnTo>
                  <a:pt x="95503" y="100749"/>
                </a:lnTo>
                <a:lnTo>
                  <a:pt x="68579" y="83896"/>
                </a:lnTo>
                <a:lnTo>
                  <a:pt x="81673" y="66674"/>
                </a:lnTo>
                <a:lnTo>
                  <a:pt x="82534" y="66116"/>
                </a:lnTo>
                <a:lnTo>
                  <a:pt x="40195" y="66116"/>
                </a:lnTo>
                <a:lnTo>
                  <a:pt x="10680" y="47650"/>
                </a:lnTo>
                <a:close/>
              </a:path>
              <a:path w="374650" h="684530">
                <a:moveTo>
                  <a:pt x="160096" y="0"/>
                </a:moveTo>
                <a:lnTo>
                  <a:pt x="108762" y="10223"/>
                </a:lnTo>
                <a:lnTo>
                  <a:pt x="60274" y="40805"/>
                </a:lnTo>
                <a:lnTo>
                  <a:pt x="40195" y="66116"/>
                </a:lnTo>
                <a:lnTo>
                  <a:pt x="82534" y="66116"/>
                </a:lnTo>
                <a:lnTo>
                  <a:pt x="119646" y="42024"/>
                </a:lnTo>
                <a:lnTo>
                  <a:pt x="159524" y="33680"/>
                </a:lnTo>
                <a:lnTo>
                  <a:pt x="249426" y="33680"/>
                </a:lnTo>
                <a:lnTo>
                  <a:pt x="247637" y="31953"/>
                </a:lnTo>
                <a:lnTo>
                  <a:pt x="206565" y="8826"/>
                </a:lnTo>
                <a:lnTo>
                  <a:pt x="161162" y="88"/>
                </a:lnTo>
                <a:lnTo>
                  <a:pt x="160096" y="0"/>
                </a:lnTo>
                <a:close/>
              </a:path>
            </a:pathLst>
          </a:custGeom>
          <a:solidFill>
            <a:srgbClr val="EF46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3" name="object 12"/>
          <p:cNvSpPr>
            <a:spLocks noChangeArrowheads="1"/>
          </p:cNvSpPr>
          <p:nvPr/>
        </p:nvSpPr>
        <p:spPr bwMode="auto">
          <a:xfrm>
            <a:off x="9094787" y="1343025"/>
            <a:ext cx="217488" cy="138113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Now Alt"/>
              </a:defRPr>
            </a:lvl1pPr>
            <a:lvl2pPr marL="742950" indent="-285750">
              <a:defRPr>
                <a:solidFill>
                  <a:schemeClr val="tx1"/>
                </a:solidFill>
                <a:latin typeface="Now Alt"/>
              </a:defRPr>
            </a:lvl2pPr>
            <a:lvl3pPr marL="1143000" indent="-228600">
              <a:defRPr>
                <a:solidFill>
                  <a:schemeClr val="tx1"/>
                </a:solidFill>
                <a:latin typeface="Now Alt"/>
              </a:defRPr>
            </a:lvl3pPr>
            <a:lvl4pPr marL="1600200" indent="-228600">
              <a:defRPr>
                <a:solidFill>
                  <a:schemeClr val="tx1"/>
                </a:solidFill>
                <a:latin typeface="Now Alt"/>
              </a:defRPr>
            </a:lvl4pPr>
            <a:lvl5pPr marL="2057400" indent="-228600">
              <a:defRPr>
                <a:solidFill>
                  <a:schemeClr val="tx1"/>
                </a:solidFill>
                <a:latin typeface="Now Al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ow Al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ow Al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ow Al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ow Alt"/>
              </a:defRPr>
            </a:lvl9pPr>
          </a:lstStyle>
          <a:p>
            <a:endParaRPr lang="fr-FR" altLang="fr-FR"/>
          </a:p>
        </p:txBody>
      </p:sp>
      <p:sp>
        <p:nvSpPr>
          <p:cNvPr id="34" name="object 15"/>
          <p:cNvSpPr>
            <a:spLocks/>
          </p:cNvSpPr>
          <p:nvPr/>
        </p:nvSpPr>
        <p:spPr bwMode="auto">
          <a:xfrm>
            <a:off x="6251575" y="3836988"/>
            <a:ext cx="369887" cy="346075"/>
          </a:xfrm>
          <a:custGeom>
            <a:avLst/>
            <a:gdLst>
              <a:gd name="T0" fmla="*/ 203297 w 369570"/>
              <a:gd name="T1" fmla="*/ 0 h 346075"/>
              <a:gd name="T2" fmla="*/ 164313 w 369570"/>
              <a:gd name="T3" fmla="*/ 3987 h 346075"/>
              <a:gd name="T4" fmla="*/ 125303 w 369570"/>
              <a:gd name="T5" fmla="*/ 16001 h 346075"/>
              <a:gd name="T6" fmla="*/ 90540 w 369570"/>
              <a:gd name="T7" fmla="*/ 35064 h 346075"/>
              <a:gd name="T8" fmla="*/ 60262 w 369570"/>
              <a:gd name="T9" fmla="*/ 60363 h 346075"/>
              <a:gd name="T10" fmla="*/ 35272 w 369570"/>
              <a:gd name="T11" fmla="*/ 91046 h 346075"/>
              <a:gd name="T12" fmla="*/ 16358 w 369570"/>
              <a:gd name="T13" fmla="*/ 126276 h 346075"/>
              <a:gd name="T14" fmla="*/ 4334 w 369570"/>
              <a:gd name="T15" fmla="*/ 165226 h 346075"/>
              <a:gd name="T16" fmla="*/ 0 w 369570"/>
              <a:gd name="T17" fmla="*/ 207009 h 346075"/>
              <a:gd name="T18" fmla="*/ 38 w 369570"/>
              <a:gd name="T19" fmla="*/ 209676 h 346075"/>
              <a:gd name="T20" fmla="*/ 12888 w 369570"/>
              <a:gd name="T21" fmla="*/ 280923 h 346075"/>
              <a:gd name="T22" fmla="*/ 29615 w 369570"/>
              <a:gd name="T23" fmla="*/ 316306 h 346075"/>
              <a:gd name="T24" fmla="*/ 50843 w 369570"/>
              <a:gd name="T25" fmla="*/ 345681 h 346075"/>
              <a:gd name="T26" fmla="*/ 78603 w 369570"/>
              <a:gd name="T27" fmla="*/ 325564 h 346075"/>
              <a:gd name="T28" fmla="*/ 59144 w 369570"/>
              <a:gd name="T29" fmla="*/ 298742 h 346075"/>
              <a:gd name="T30" fmla="*/ 45543 w 369570"/>
              <a:gd name="T31" fmla="*/ 270382 h 346075"/>
              <a:gd name="T32" fmla="*/ 37179 w 369570"/>
              <a:gd name="T33" fmla="*/ 239928 h 346075"/>
              <a:gd name="T34" fmla="*/ 34367 w 369570"/>
              <a:gd name="T35" fmla="*/ 208610 h 346075"/>
              <a:gd name="T36" fmla="*/ 34451 w 369570"/>
              <a:gd name="T37" fmla="*/ 207009 h 346075"/>
              <a:gd name="T38" fmla="*/ 47704 w 369570"/>
              <a:gd name="T39" fmla="*/ 140360 h 346075"/>
              <a:gd name="T40" fmla="*/ 84082 w 369570"/>
              <a:gd name="T41" fmla="*/ 85115 h 346075"/>
              <a:gd name="T42" fmla="*/ 137887 w 369570"/>
              <a:gd name="T43" fmla="*/ 47955 h 346075"/>
              <a:gd name="T44" fmla="*/ 203335 w 369570"/>
              <a:gd name="T45" fmla="*/ 34404 h 346075"/>
              <a:gd name="T46" fmla="*/ 306053 w 369570"/>
              <a:gd name="T47" fmla="*/ 34404 h 346075"/>
              <a:gd name="T48" fmla="*/ 262403 w 369570"/>
              <a:gd name="T49" fmla="*/ 9067 h 346075"/>
              <a:gd name="T50" fmla="*/ 205395 w 369570"/>
              <a:gd name="T51" fmla="*/ 88 h 346075"/>
              <a:gd name="T52" fmla="*/ 204695 w 369570"/>
              <a:gd name="T53" fmla="*/ 38 h 346075"/>
              <a:gd name="T54" fmla="*/ 203297 w 369570"/>
              <a:gd name="T55" fmla="*/ 0 h 346075"/>
              <a:gd name="T56" fmla="*/ 306053 w 369570"/>
              <a:gd name="T57" fmla="*/ 34404 h 346075"/>
              <a:gd name="T58" fmla="*/ 203335 w 369570"/>
              <a:gd name="T59" fmla="*/ 34404 h 346075"/>
              <a:gd name="T60" fmla="*/ 249018 w 369570"/>
              <a:gd name="T61" fmla="*/ 40932 h 346075"/>
              <a:gd name="T62" fmla="*/ 283440 w 369570"/>
              <a:gd name="T63" fmla="*/ 60896 h 346075"/>
              <a:gd name="T64" fmla="*/ 262708 w 369570"/>
              <a:gd name="T65" fmla="*/ 79641 h 346075"/>
              <a:gd name="T66" fmla="*/ 369861 w 369570"/>
              <a:gd name="T67" fmla="*/ 121386 h 346075"/>
              <a:gd name="T68" fmla="*/ 346272 w 369570"/>
              <a:gd name="T69" fmla="*/ 36779 h 346075"/>
              <a:gd name="T70" fmla="*/ 310145 w 369570"/>
              <a:gd name="T71" fmla="*/ 36779 h 346075"/>
              <a:gd name="T72" fmla="*/ 306053 w 369570"/>
              <a:gd name="T73" fmla="*/ 34404 h 346075"/>
              <a:gd name="T74" fmla="*/ 338999 w 369570"/>
              <a:gd name="T75" fmla="*/ 10693 h 346075"/>
              <a:gd name="T76" fmla="*/ 310145 w 369570"/>
              <a:gd name="T77" fmla="*/ 36779 h 346075"/>
              <a:gd name="T78" fmla="*/ 346272 w 369570"/>
              <a:gd name="T79" fmla="*/ 36779 h 346075"/>
              <a:gd name="T80" fmla="*/ 338999 w 369570"/>
              <a:gd name="T81" fmla="*/ 10693 h 34607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69570" h="346075">
                <a:moveTo>
                  <a:pt x="203123" y="0"/>
                </a:moveTo>
                <a:lnTo>
                  <a:pt x="164172" y="3987"/>
                </a:lnTo>
                <a:lnTo>
                  <a:pt x="125196" y="16001"/>
                </a:lnTo>
                <a:lnTo>
                  <a:pt x="90462" y="35064"/>
                </a:lnTo>
                <a:lnTo>
                  <a:pt x="60210" y="60363"/>
                </a:lnTo>
                <a:lnTo>
                  <a:pt x="35242" y="91046"/>
                </a:lnTo>
                <a:lnTo>
                  <a:pt x="16344" y="126276"/>
                </a:lnTo>
                <a:lnTo>
                  <a:pt x="4330" y="165226"/>
                </a:lnTo>
                <a:lnTo>
                  <a:pt x="0" y="207009"/>
                </a:lnTo>
                <a:lnTo>
                  <a:pt x="38" y="209676"/>
                </a:lnTo>
                <a:lnTo>
                  <a:pt x="12877" y="280923"/>
                </a:lnTo>
                <a:lnTo>
                  <a:pt x="29590" y="316306"/>
                </a:lnTo>
                <a:lnTo>
                  <a:pt x="50799" y="345681"/>
                </a:lnTo>
                <a:lnTo>
                  <a:pt x="78536" y="325564"/>
                </a:lnTo>
                <a:lnTo>
                  <a:pt x="59093" y="298742"/>
                </a:lnTo>
                <a:lnTo>
                  <a:pt x="45504" y="270382"/>
                </a:lnTo>
                <a:lnTo>
                  <a:pt x="37147" y="239928"/>
                </a:lnTo>
                <a:lnTo>
                  <a:pt x="34338" y="208610"/>
                </a:lnTo>
                <a:lnTo>
                  <a:pt x="34421" y="207009"/>
                </a:lnTo>
                <a:lnTo>
                  <a:pt x="47663" y="140360"/>
                </a:lnTo>
                <a:lnTo>
                  <a:pt x="84010" y="85115"/>
                </a:lnTo>
                <a:lnTo>
                  <a:pt x="137769" y="47955"/>
                </a:lnTo>
                <a:lnTo>
                  <a:pt x="203161" y="34404"/>
                </a:lnTo>
                <a:lnTo>
                  <a:pt x="305791" y="34404"/>
                </a:lnTo>
                <a:lnTo>
                  <a:pt x="262178" y="9067"/>
                </a:lnTo>
                <a:lnTo>
                  <a:pt x="205219" y="88"/>
                </a:lnTo>
                <a:lnTo>
                  <a:pt x="204520" y="38"/>
                </a:lnTo>
                <a:lnTo>
                  <a:pt x="203123" y="0"/>
                </a:lnTo>
                <a:close/>
              </a:path>
              <a:path w="369570" h="346075">
                <a:moveTo>
                  <a:pt x="305791" y="34404"/>
                </a:moveTo>
                <a:lnTo>
                  <a:pt x="203161" y="34404"/>
                </a:lnTo>
                <a:lnTo>
                  <a:pt x="248805" y="40932"/>
                </a:lnTo>
                <a:lnTo>
                  <a:pt x="283197" y="60896"/>
                </a:lnTo>
                <a:lnTo>
                  <a:pt x="262483" y="79641"/>
                </a:lnTo>
                <a:lnTo>
                  <a:pt x="369544" y="121386"/>
                </a:lnTo>
                <a:lnTo>
                  <a:pt x="345975" y="36779"/>
                </a:lnTo>
                <a:lnTo>
                  <a:pt x="309879" y="36779"/>
                </a:lnTo>
                <a:lnTo>
                  <a:pt x="305791" y="34404"/>
                </a:lnTo>
                <a:close/>
              </a:path>
              <a:path w="369570" h="346075">
                <a:moveTo>
                  <a:pt x="338708" y="10693"/>
                </a:moveTo>
                <a:lnTo>
                  <a:pt x="309879" y="36779"/>
                </a:lnTo>
                <a:lnTo>
                  <a:pt x="345975" y="36779"/>
                </a:lnTo>
                <a:lnTo>
                  <a:pt x="338708" y="10693"/>
                </a:lnTo>
                <a:close/>
              </a:path>
            </a:pathLst>
          </a:custGeom>
          <a:solidFill>
            <a:srgbClr val="EF46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5" name="object 16"/>
          <p:cNvSpPr>
            <a:spLocks/>
          </p:cNvSpPr>
          <p:nvPr/>
        </p:nvSpPr>
        <p:spPr bwMode="auto">
          <a:xfrm>
            <a:off x="6251575" y="3836988"/>
            <a:ext cx="369887" cy="346075"/>
          </a:xfrm>
          <a:custGeom>
            <a:avLst/>
            <a:gdLst>
              <a:gd name="T0" fmla="*/ 25 w 370204"/>
              <a:gd name="T1" fmla="*/ 209143 h 346075"/>
              <a:gd name="T2" fmla="*/ 12 w 370204"/>
              <a:gd name="T3" fmla="*/ 208076 h 346075"/>
              <a:gd name="T4" fmla="*/ 38 w 370204"/>
              <a:gd name="T5" fmla="*/ 207009 h 346075"/>
              <a:gd name="T6" fmla="*/ 4123 w 370204"/>
              <a:gd name="T7" fmla="*/ 166319 h 346075"/>
              <a:gd name="T8" fmla="*/ 4364 w 370204"/>
              <a:gd name="T9" fmla="*/ 165226 h 346075"/>
              <a:gd name="T10" fmla="*/ 15379 w 370204"/>
              <a:gd name="T11" fmla="*/ 128841 h 346075"/>
              <a:gd name="T12" fmla="*/ 15722 w 370204"/>
              <a:gd name="T13" fmla="*/ 127787 h 346075"/>
              <a:gd name="T14" fmla="*/ 16140 w 370204"/>
              <a:gd name="T15" fmla="*/ 126771 h 346075"/>
              <a:gd name="T16" fmla="*/ 16635 w 370204"/>
              <a:gd name="T17" fmla="*/ 125780 h 346075"/>
              <a:gd name="T18" fmla="*/ 58331 w 370204"/>
              <a:gd name="T19" fmla="*/ 62344 h 346075"/>
              <a:gd name="T20" fmla="*/ 59804 w 370204"/>
              <a:gd name="T21" fmla="*/ 60731 h 346075"/>
              <a:gd name="T22" fmla="*/ 60615 w 370204"/>
              <a:gd name="T23" fmla="*/ 60007 h 346075"/>
              <a:gd name="T24" fmla="*/ 88608 w 370204"/>
              <a:gd name="T25" fmla="*/ 36321 h 346075"/>
              <a:gd name="T26" fmla="*/ 122538 w 370204"/>
              <a:gd name="T27" fmla="*/ 17183 h 346075"/>
              <a:gd name="T28" fmla="*/ 123553 w 370204"/>
              <a:gd name="T29" fmla="*/ 16662 h 346075"/>
              <a:gd name="T30" fmla="*/ 124594 w 370204"/>
              <a:gd name="T31" fmla="*/ 16205 h 346075"/>
              <a:gd name="T32" fmla="*/ 125672 w 370204"/>
              <a:gd name="T33" fmla="*/ 15836 h 346075"/>
              <a:gd name="T34" fmla="*/ 201604 w 370204"/>
              <a:gd name="T35" fmla="*/ 101 h 346075"/>
              <a:gd name="T36" fmla="*/ 203685 w 370204"/>
              <a:gd name="T37" fmla="*/ 25 h 346075"/>
              <a:gd name="T38" fmla="*/ 205081 w 370204"/>
              <a:gd name="T39" fmla="*/ 88 h 346075"/>
              <a:gd name="T40" fmla="*/ 256764 w 370204"/>
              <a:gd name="T41" fmla="*/ 7480 h 346075"/>
              <a:gd name="T42" fmla="*/ 258921 w 370204"/>
              <a:gd name="T43" fmla="*/ 7899 h 346075"/>
              <a:gd name="T44" fmla="*/ 260989 w 370204"/>
              <a:gd name="T45" fmla="*/ 8610 h 346075"/>
              <a:gd name="T46" fmla="*/ 262944 w 370204"/>
              <a:gd name="T47" fmla="*/ 9626 h 346075"/>
              <a:gd name="T48" fmla="*/ 338457 w 370204"/>
              <a:gd name="T49" fmla="*/ 10693 h 346075"/>
              <a:gd name="T50" fmla="*/ 262296 w 370204"/>
              <a:gd name="T51" fmla="*/ 79641 h 346075"/>
              <a:gd name="T52" fmla="*/ 248630 w 370204"/>
              <a:gd name="T53" fmla="*/ 40932 h 346075"/>
              <a:gd name="T54" fmla="*/ 169336 w 370204"/>
              <a:gd name="T55" fmla="*/ 37884 h 346075"/>
              <a:gd name="T56" fmla="*/ 83976 w 370204"/>
              <a:gd name="T57" fmla="*/ 85115 h 346075"/>
              <a:gd name="T58" fmla="*/ 34311 w 370204"/>
              <a:gd name="T59" fmla="*/ 208216 h 346075"/>
              <a:gd name="T60" fmla="*/ 45503 w 370204"/>
              <a:gd name="T61" fmla="*/ 270382 h 346075"/>
              <a:gd name="T62" fmla="*/ 78507 w 370204"/>
              <a:gd name="T63" fmla="*/ 325564 h 346075"/>
              <a:gd name="T64" fmla="*/ 30453 w 370204"/>
              <a:gd name="T65" fmla="*/ 317601 h 346075"/>
              <a:gd name="T66" fmla="*/ 29869 w 370204"/>
              <a:gd name="T67" fmla="*/ 316750 h 346075"/>
              <a:gd name="T68" fmla="*/ 29350 w 370204"/>
              <a:gd name="T69" fmla="*/ 315861 h 346075"/>
              <a:gd name="T70" fmla="*/ 28880 w 370204"/>
              <a:gd name="T71" fmla="*/ 314947 h 346075"/>
              <a:gd name="T72" fmla="*/ 3743 w 370204"/>
              <a:gd name="T73" fmla="*/ 247522 h 346075"/>
              <a:gd name="T74" fmla="*/ 3197 w 370204"/>
              <a:gd name="T75" fmla="*/ 244513 h 34607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70204" h="346075">
                <a:moveTo>
                  <a:pt x="76" y="209676"/>
                </a:moveTo>
                <a:lnTo>
                  <a:pt x="25" y="209143"/>
                </a:lnTo>
                <a:lnTo>
                  <a:pt x="0" y="208610"/>
                </a:lnTo>
                <a:lnTo>
                  <a:pt x="12" y="208076"/>
                </a:lnTo>
                <a:lnTo>
                  <a:pt x="12" y="207543"/>
                </a:lnTo>
                <a:lnTo>
                  <a:pt x="38" y="207009"/>
                </a:lnTo>
                <a:lnTo>
                  <a:pt x="3873" y="167982"/>
                </a:lnTo>
                <a:lnTo>
                  <a:pt x="4127" y="166319"/>
                </a:lnTo>
                <a:lnTo>
                  <a:pt x="4229" y="165773"/>
                </a:lnTo>
                <a:lnTo>
                  <a:pt x="4368" y="165226"/>
                </a:lnTo>
                <a:lnTo>
                  <a:pt x="4533" y="164693"/>
                </a:lnTo>
                <a:lnTo>
                  <a:pt x="15392" y="128841"/>
                </a:lnTo>
                <a:lnTo>
                  <a:pt x="15544" y="128308"/>
                </a:lnTo>
                <a:lnTo>
                  <a:pt x="15735" y="127787"/>
                </a:lnTo>
                <a:lnTo>
                  <a:pt x="15951" y="127279"/>
                </a:lnTo>
                <a:lnTo>
                  <a:pt x="16154" y="126771"/>
                </a:lnTo>
                <a:lnTo>
                  <a:pt x="16382" y="126276"/>
                </a:lnTo>
                <a:lnTo>
                  <a:pt x="16649" y="125780"/>
                </a:lnTo>
                <a:lnTo>
                  <a:pt x="33832" y="93344"/>
                </a:lnTo>
                <a:lnTo>
                  <a:pt x="58381" y="62344"/>
                </a:lnTo>
                <a:lnTo>
                  <a:pt x="59474" y="61125"/>
                </a:lnTo>
                <a:lnTo>
                  <a:pt x="59855" y="60731"/>
                </a:lnTo>
                <a:lnTo>
                  <a:pt x="60248" y="60363"/>
                </a:lnTo>
                <a:lnTo>
                  <a:pt x="60667" y="60007"/>
                </a:lnTo>
                <a:lnTo>
                  <a:pt x="88252" y="36690"/>
                </a:lnTo>
                <a:lnTo>
                  <a:pt x="88684" y="36321"/>
                </a:lnTo>
                <a:lnTo>
                  <a:pt x="90982" y="34797"/>
                </a:lnTo>
                <a:lnTo>
                  <a:pt x="122643" y="17183"/>
                </a:lnTo>
                <a:lnTo>
                  <a:pt x="123151" y="16903"/>
                </a:lnTo>
                <a:lnTo>
                  <a:pt x="123659" y="16662"/>
                </a:lnTo>
                <a:lnTo>
                  <a:pt x="124180" y="16433"/>
                </a:lnTo>
                <a:lnTo>
                  <a:pt x="124701" y="16205"/>
                </a:lnTo>
                <a:lnTo>
                  <a:pt x="125234" y="16001"/>
                </a:lnTo>
                <a:lnTo>
                  <a:pt x="125780" y="15836"/>
                </a:lnTo>
                <a:lnTo>
                  <a:pt x="160769" y="4698"/>
                </a:lnTo>
                <a:lnTo>
                  <a:pt x="201777" y="101"/>
                </a:lnTo>
                <a:lnTo>
                  <a:pt x="203161" y="0"/>
                </a:lnTo>
                <a:lnTo>
                  <a:pt x="203860" y="25"/>
                </a:lnTo>
                <a:lnTo>
                  <a:pt x="204558" y="38"/>
                </a:lnTo>
                <a:lnTo>
                  <a:pt x="205257" y="88"/>
                </a:lnTo>
                <a:lnTo>
                  <a:pt x="205955" y="190"/>
                </a:lnTo>
                <a:lnTo>
                  <a:pt x="256984" y="7480"/>
                </a:lnTo>
                <a:lnTo>
                  <a:pt x="258076" y="7632"/>
                </a:lnTo>
                <a:lnTo>
                  <a:pt x="259143" y="7899"/>
                </a:lnTo>
                <a:lnTo>
                  <a:pt x="260172" y="8254"/>
                </a:lnTo>
                <a:lnTo>
                  <a:pt x="261213" y="8610"/>
                </a:lnTo>
                <a:lnTo>
                  <a:pt x="262216" y="9067"/>
                </a:lnTo>
                <a:lnTo>
                  <a:pt x="263169" y="9626"/>
                </a:lnTo>
                <a:lnTo>
                  <a:pt x="309918" y="36779"/>
                </a:lnTo>
                <a:lnTo>
                  <a:pt x="338747" y="10693"/>
                </a:lnTo>
                <a:lnTo>
                  <a:pt x="369582" y="121386"/>
                </a:lnTo>
                <a:lnTo>
                  <a:pt x="262521" y="79641"/>
                </a:lnTo>
                <a:lnTo>
                  <a:pt x="283235" y="60896"/>
                </a:lnTo>
                <a:lnTo>
                  <a:pt x="248843" y="40932"/>
                </a:lnTo>
                <a:lnTo>
                  <a:pt x="203199" y="34404"/>
                </a:lnTo>
                <a:lnTo>
                  <a:pt x="169481" y="37884"/>
                </a:lnTo>
                <a:lnTo>
                  <a:pt x="137807" y="47955"/>
                </a:lnTo>
                <a:lnTo>
                  <a:pt x="84048" y="85115"/>
                </a:lnTo>
                <a:lnTo>
                  <a:pt x="47701" y="140360"/>
                </a:lnTo>
                <a:lnTo>
                  <a:pt x="34340" y="208216"/>
                </a:lnTo>
                <a:lnTo>
                  <a:pt x="37185" y="239928"/>
                </a:lnTo>
                <a:lnTo>
                  <a:pt x="45542" y="270382"/>
                </a:lnTo>
                <a:lnTo>
                  <a:pt x="59131" y="298742"/>
                </a:lnTo>
                <a:lnTo>
                  <a:pt x="78574" y="325564"/>
                </a:lnTo>
                <a:lnTo>
                  <a:pt x="50838" y="345681"/>
                </a:lnTo>
                <a:lnTo>
                  <a:pt x="30479" y="317601"/>
                </a:lnTo>
                <a:lnTo>
                  <a:pt x="30175" y="317182"/>
                </a:lnTo>
                <a:lnTo>
                  <a:pt x="29895" y="316750"/>
                </a:lnTo>
                <a:lnTo>
                  <a:pt x="29629" y="316306"/>
                </a:lnTo>
                <a:lnTo>
                  <a:pt x="29375" y="315861"/>
                </a:lnTo>
                <a:lnTo>
                  <a:pt x="29121" y="315404"/>
                </a:lnTo>
                <a:lnTo>
                  <a:pt x="28905" y="314947"/>
                </a:lnTo>
                <a:lnTo>
                  <a:pt x="13982" y="283794"/>
                </a:lnTo>
                <a:lnTo>
                  <a:pt x="3746" y="247522"/>
                </a:lnTo>
                <a:lnTo>
                  <a:pt x="3606" y="247027"/>
                </a:lnTo>
                <a:lnTo>
                  <a:pt x="3200" y="244513"/>
                </a:lnTo>
                <a:lnTo>
                  <a:pt x="76" y="209676"/>
                </a:lnTo>
                <a:close/>
              </a:path>
            </a:pathLst>
          </a:custGeom>
          <a:noFill/>
          <a:ln w="3175">
            <a:solidFill>
              <a:srgbClr val="EF46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6" name="object 17"/>
          <p:cNvSpPr>
            <a:spLocks/>
          </p:cNvSpPr>
          <p:nvPr/>
        </p:nvSpPr>
        <p:spPr bwMode="auto">
          <a:xfrm>
            <a:off x="7092950" y="3810000"/>
            <a:ext cx="503237" cy="465138"/>
          </a:xfrm>
          <a:custGeom>
            <a:avLst/>
            <a:gdLst>
              <a:gd name="T0" fmla="*/ 358088 w 502284"/>
              <a:gd name="T1" fmla="*/ 34368 h 465454"/>
              <a:gd name="T2" fmla="*/ 229224 w 502284"/>
              <a:gd name="T3" fmla="*/ 34368 h 465454"/>
              <a:gd name="T4" fmla="*/ 277143 w 502284"/>
              <a:gd name="T5" fmla="*/ 39304 h 465454"/>
              <a:gd name="T6" fmla="*/ 322059 w 502284"/>
              <a:gd name="T7" fmla="*/ 53557 h 465454"/>
              <a:gd name="T8" fmla="*/ 362738 w 502284"/>
              <a:gd name="T9" fmla="*/ 76122 h 465454"/>
              <a:gd name="T10" fmla="*/ 398238 w 502284"/>
              <a:gd name="T11" fmla="*/ 106061 h 465454"/>
              <a:gd name="T12" fmla="*/ 427542 w 502284"/>
              <a:gd name="T13" fmla="*/ 142371 h 465454"/>
              <a:gd name="T14" fmla="*/ 449695 w 502284"/>
              <a:gd name="T15" fmla="*/ 184063 h 465454"/>
              <a:gd name="T16" fmla="*/ 463691 w 502284"/>
              <a:gd name="T17" fmla="*/ 230171 h 465454"/>
              <a:gd name="T18" fmla="*/ 468471 w 502284"/>
              <a:gd name="T19" fmla="*/ 278601 h 465454"/>
              <a:gd name="T20" fmla="*/ 468554 w 502284"/>
              <a:gd name="T21" fmla="*/ 280200 h 465454"/>
              <a:gd name="T22" fmla="*/ 464569 w 502284"/>
              <a:gd name="T23" fmla="*/ 324594 h 465454"/>
              <a:gd name="T24" fmla="*/ 452735 w 502284"/>
              <a:gd name="T25" fmla="*/ 367554 h 465454"/>
              <a:gd name="T26" fmla="*/ 433497 w 502284"/>
              <a:gd name="T27" fmla="*/ 407608 h 465454"/>
              <a:gd name="T28" fmla="*/ 406357 w 502284"/>
              <a:gd name="T29" fmla="*/ 444959 h 465454"/>
              <a:gd name="T30" fmla="*/ 434145 w 502284"/>
              <a:gd name="T31" fmla="*/ 465062 h 465454"/>
              <a:gd name="T32" fmla="*/ 462508 w 502284"/>
              <a:gd name="T33" fmla="*/ 426024 h 465454"/>
              <a:gd name="T34" fmla="*/ 484572 w 502284"/>
              <a:gd name="T35" fmla="*/ 380500 h 465454"/>
              <a:gd name="T36" fmla="*/ 498211 w 502284"/>
              <a:gd name="T37" fmla="*/ 331689 h 465454"/>
              <a:gd name="T38" fmla="*/ 502919 w 502284"/>
              <a:gd name="T39" fmla="*/ 281266 h 465454"/>
              <a:gd name="T40" fmla="*/ 502957 w 502284"/>
              <a:gd name="T41" fmla="*/ 278601 h 465454"/>
              <a:gd name="T42" fmla="*/ 497626 w 502284"/>
              <a:gd name="T43" fmla="*/ 224586 h 465454"/>
              <a:gd name="T44" fmla="*/ 481900 w 502284"/>
              <a:gd name="T45" fmla="*/ 172031 h 465454"/>
              <a:gd name="T46" fmla="*/ 456858 w 502284"/>
              <a:gd name="T47" fmla="*/ 124413 h 465454"/>
              <a:gd name="T48" fmla="*/ 423597 w 502284"/>
              <a:gd name="T49" fmla="*/ 82887 h 465454"/>
              <a:gd name="T50" fmla="*/ 383199 w 502284"/>
              <a:gd name="T51" fmla="*/ 48544 h 465454"/>
              <a:gd name="T52" fmla="*/ 381379 w 502284"/>
              <a:gd name="T53" fmla="*/ 47288 h 465454"/>
              <a:gd name="T54" fmla="*/ 358088 w 502284"/>
              <a:gd name="T55" fmla="*/ 34368 h 465454"/>
              <a:gd name="T56" fmla="*/ 24913 w 502284"/>
              <a:gd name="T57" fmla="*/ 48341 h 465454"/>
              <a:gd name="T58" fmla="*/ 0 w 502284"/>
              <a:gd name="T59" fmla="*/ 160457 h 465454"/>
              <a:gd name="T60" fmla="*/ 104872 w 502284"/>
              <a:gd name="T61" fmla="*/ 113079 h 465454"/>
              <a:gd name="T62" fmla="*/ 80111 w 502284"/>
              <a:gd name="T63" fmla="*/ 93040 h 465454"/>
              <a:gd name="T64" fmla="*/ 103258 w 502284"/>
              <a:gd name="T65" fmla="*/ 71262 h 465454"/>
              <a:gd name="T66" fmla="*/ 53225 w 502284"/>
              <a:gd name="T67" fmla="*/ 71262 h 465454"/>
              <a:gd name="T68" fmla="*/ 24913 w 502284"/>
              <a:gd name="T69" fmla="*/ 48341 h 465454"/>
              <a:gd name="T70" fmla="*/ 229249 w 502284"/>
              <a:gd name="T71" fmla="*/ 0 h 465454"/>
              <a:gd name="T72" fmla="*/ 155310 w 502284"/>
              <a:gd name="T73" fmla="*/ 10318 h 465454"/>
              <a:gd name="T74" fmla="*/ 86752 w 502284"/>
              <a:gd name="T75" fmla="*/ 40586 h 465454"/>
              <a:gd name="T76" fmla="*/ 53225 w 502284"/>
              <a:gd name="T77" fmla="*/ 71262 h 465454"/>
              <a:gd name="T78" fmla="*/ 103258 w 502284"/>
              <a:gd name="T79" fmla="*/ 71262 h 465454"/>
              <a:gd name="T80" fmla="*/ 104350 w 502284"/>
              <a:gd name="T81" fmla="*/ 70233 h 465454"/>
              <a:gd name="T82" fmla="*/ 163364 w 502284"/>
              <a:gd name="T83" fmla="*/ 43759 h 465454"/>
              <a:gd name="T84" fmla="*/ 229224 w 502284"/>
              <a:gd name="T85" fmla="*/ 34368 h 465454"/>
              <a:gd name="T86" fmla="*/ 358088 w 502284"/>
              <a:gd name="T87" fmla="*/ 34368 h 465454"/>
              <a:gd name="T88" fmla="*/ 336743 w 502284"/>
              <a:gd name="T89" fmla="*/ 22527 h 465454"/>
              <a:gd name="T90" fmla="*/ 285312 w 502284"/>
              <a:gd name="T91" fmla="*/ 5964 h 465454"/>
              <a:gd name="T92" fmla="*/ 229949 w 502284"/>
              <a:gd name="T93" fmla="*/ 25 h 465454"/>
              <a:gd name="T94" fmla="*/ 229249 w 502284"/>
              <a:gd name="T95" fmla="*/ 0 h 46545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02284" h="465454">
                <a:moveTo>
                  <a:pt x="357410" y="34391"/>
                </a:moveTo>
                <a:lnTo>
                  <a:pt x="228790" y="34391"/>
                </a:lnTo>
                <a:lnTo>
                  <a:pt x="276618" y="39331"/>
                </a:lnTo>
                <a:lnTo>
                  <a:pt x="321449" y="53593"/>
                </a:lnTo>
                <a:lnTo>
                  <a:pt x="362051" y="76174"/>
                </a:lnTo>
                <a:lnTo>
                  <a:pt x="397484" y="106133"/>
                </a:lnTo>
                <a:lnTo>
                  <a:pt x="426732" y="142468"/>
                </a:lnTo>
                <a:lnTo>
                  <a:pt x="448843" y="184188"/>
                </a:lnTo>
                <a:lnTo>
                  <a:pt x="462813" y="230327"/>
                </a:lnTo>
                <a:lnTo>
                  <a:pt x="467584" y="278790"/>
                </a:lnTo>
                <a:lnTo>
                  <a:pt x="467667" y="280390"/>
                </a:lnTo>
                <a:lnTo>
                  <a:pt x="463689" y="324815"/>
                </a:lnTo>
                <a:lnTo>
                  <a:pt x="451878" y="367804"/>
                </a:lnTo>
                <a:lnTo>
                  <a:pt x="432676" y="407885"/>
                </a:lnTo>
                <a:lnTo>
                  <a:pt x="405587" y="445261"/>
                </a:lnTo>
                <a:lnTo>
                  <a:pt x="433323" y="465378"/>
                </a:lnTo>
                <a:lnTo>
                  <a:pt x="461632" y="426313"/>
                </a:lnTo>
                <a:lnTo>
                  <a:pt x="483654" y="380758"/>
                </a:lnTo>
                <a:lnTo>
                  <a:pt x="497268" y="331914"/>
                </a:lnTo>
                <a:lnTo>
                  <a:pt x="501967" y="281457"/>
                </a:lnTo>
                <a:lnTo>
                  <a:pt x="502005" y="278790"/>
                </a:lnTo>
                <a:lnTo>
                  <a:pt x="496684" y="224739"/>
                </a:lnTo>
                <a:lnTo>
                  <a:pt x="480987" y="172148"/>
                </a:lnTo>
                <a:lnTo>
                  <a:pt x="455993" y="124498"/>
                </a:lnTo>
                <a:lnTo>
                  <a:pt x="422795" y="82943"/>
                </a:lnTo>
                <a:lnTo>
                  <a:pt x="382473" y="48577"/>
                </a:lnTo>
                <a:lnTo>
                  <a:pt x="380657" y="47320"/>
                </a:lnTo>
                <a:lnTo>
                  <a:pt x="357410" y="34391"/>
                </a:lnTo>
                <a:close/>
              </a:path>
              <a:path w="502284" h="465454">
                <a:moveTo>
                  <a:pt x="24866" y="48374"/>
                </a:moveTo>
                <a:lnTo>
                  <a:pt x="0" y="160566"/>
                </a:lnTo>
                <a:lnTo>
                  <a:pt x="104673" y="113156"/>
                </a:lnTo>
                <a:lnTo>
                  <a:pt x="79959" y="93103"/>
                </a:lnTo>
                <a:lnTo>
                  <a:pt x="103062" y="71310"/>
                </a:lnTo>
                <a:lnTo>
                  <a:pt x="53124" y="71310"/>
                </a:lnTo>
                <a:lnTo>
                  <a:pt x="24866" y="48374"/>
                </a:lnTo>
                <a:close/>
              </a:path>
              <a:path w="502284" h="465454">
                <a:moveTo>
                  <a:pt x="228815" y="0"/>
                </a:moveTo>
                <a:lnTo>
                  <a:pt x="155016" y="10325"/>
                </a:lnTo>
                <a:lnTo>
                  <a:pt x="86588" y="40614"/>
                </a:lnTo>
                <a:lnTo>
                  <a:pt x="53124" y="71310"/>
                </a:lnTo>
                <a:lnTo>
                  <a:pt x="103062" y="71310"/>
                </a:lnTo>
                <a:lnTo>
                  <a:pt x="104152" y="70281"/>
                </a:lnTo>
                <a:lnTo>
                  <a:pt x="163055" y="43789"/>
                </a:lnTo>
                <a:lnTo>
                  <a:pt x="228790" y="34391"/>
                </a:lnTo>
                <a:lnTo>
                  <a:pt x="357410" y="34391"/>
                </a:lnTo>
                <a:lnTo>
                  <a:pt x="336105" y="22542"/>
                </a:lnTo>
                <a:lnTo>
                  <a:pt x="284772" y="5968"/>
                </a:lnTo>
                <a:lnTo>
                  <a:pt x="229514" y="25"/>
                </a:lnTo>
                <a:lnTo>
                  <a:pt x="228815" y="0"/>
                </a:lnTo>
                <a:close/>
              </a:path>
            </a:pathLst>
          </a:custGeom>
          <a:solidFill>
            <a:srgbClr val="EF46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7" name="object 18"/>
          <p:cNvSpPr>
            <a:spLocks/>
          </p:cNvSpPr>
          <p:nvPr/>
        </p:nvSpPr>
        <p:spPr bwMode="auto">
          <a:xfrm>
            <a:off x="7092950" y="3810000"/>
            <a:ext cx="503237" cy="465138"/>
          </a:xfrm>
          <a:custGeom>
            <a:avLst/>
            <a:gdLst>
              <a:gd name="T0" fmla="*/ 502970 w 502284"/>
              <a:gd name="T1" fmla="*/ 280732 h 465454"/>
              <a:gd name="T2" fmla="*/ 502983 w 502284"/>
              <a:gd name="T3" fmla="*/ 279667 h 465454"/>
              <a:gd name="T4" fmla="*/ 502957 w 502284"/>
              <a:gd name="T5" fmla="*/ 278601 h 465454"/>
              <a:gd name="T6" fmla="*/ 497435 w 502284"/>
              <a:gd name="T7" fmla="*/ 223482 h 465454"/>
              <a:gd name="T8" fmla="*/ 482065 w 502284"/>
              <a:gd name="T9" fmla="*/ 172552 h 465454"/>
              <a:gd name="T10" fmla="*/ 456858 w 502284"/>
              <a:gd name="T11" fmla="*/ 124413 h 465454"/>
              <a:gd name="T12" fmla="*/ 456273 w 502284"/>
              <a:gd name="T13" fmla="*/ 123486 h 465454"/>
              <a:gd name="T14" fmla="*/ 455662 w 502284"/>
              <a:gd name="T15" fmla="*/ 122598 h 465454"/>
              <a:gd name="T16" fmla="*/ 423941 w 502284"/>
              <a:gd name="T17" fmla="*/ 83305 h 465454"/>
              <a:gd name="T18" fmla="*/ 423228 w 502284"/>
              <a:gd name="T19" fmla="*/ 82468 h 465454"/>
              <a:gd name="T20" fmla="*/ 422465 w 502284"/>
              <a:gd name="T21" fmla="*/ 81694 h 465454"/>
              <a:gd name="T22" fmla="*/ 382308 w 502284"/>
              <a:gd name="T23" fmla="*/ 47896 h 465454"/>
              <a:gd name="T24" fmla="*/ 381379 w 502284"/>
              <a:gd name="T25" fmla="*/ 47288 h 465454"/>
              <a:gd name="T26" fmla="*/ 337239 w 502284"/>
              <a:gd name="T27" fmla="*/ 22806 h 465454"/>
              <a:gd name="T28" fmla="*/ 285312 w 502284"/>
              <a:gd name="T29" fmla="*/ 5964 h 465454"/>
              <a:gd name="T30" fmla="*/ 229949 w 502284"/>
              <a:gd name="T31" fmla="*/ 25 h 465454"/>
              <a:gd name="T32" fmla="*/ 228550 w 502284"/>
              <a:gd name="T33" fmla="*/ 12 h 465454"/>
              <a:gd name="T34" fmla="*/ 227150 w 502284"/>
              <a:gd name="T35" fmla="*/ 76 h 465454"/>
              <a:gd name="T36" fmla="*/ 156112 w 502284"/>
              <a:gd name="T37" fmla="*/ 10203 h 465454"/>
              <a:gd name="T38" fmla="*/ 154534 w 502284"/>
              <a:gd name="T39" fmla="*/ 10483 h 465454"/>
              <a:gd name="T40" fmla="*/ 152994 w 502284"/>
              <a:gd name="T41" fmla="*/ 10927 h 465454"/>
              <a:gd name="T42" fmla="*/ 151505 w 502284"/>
              <a:gd name="T43" fmla="*/ 11536 h 465454"/>
              <a:gd name="T44" fmla="*/ 82897 w 502284"/>
              <a:gd name="T45" fmla="*/ 43354 h 465454"/>
              <a:gd name="T46" fmla="*/ 24913 w 502284"/>
              <a:gd name="T47" fmla="*/ 48341 h 465454"/>
              <a:gd name="T48" fmla="*/ 104872 w 502284"/>
              <a:gd name="T49" fmla="*/ 113079 h 465454"/>
              <a:gd name="T50" fmla="*/ 104350 w 502284"/>
              <a:gd name="T51" fmla="*/ 70233 h 465454"/>
              <a:gd name="T52" fmla="*/ 229224 w 502284"/>
              <a:gd name="T53" fmla="*/ 34368 h 465454"/>
              <a:gd name="T54" fmla="*/ 322059 w 502284"/>
              <a:gd name="T55" fmla="*/ 53557 h 465454"/>
              <a:gd name="T56" fmla="*/ 398238 w 502284"/>
              <a:gd name="T57" fmla="*/ 106061 h 465454"/>
              <a:gd name="T58" fmla="*/ 449695 w 502284"/>
              <a:gd name="T59" fmla="*/ 184063 h 465454"/>
              <a:gd name="T60" fmla="*/ 468589 w 502284"/>
              <a:gd name="T61" fmla="*/ 279806 h 465454"/>
              <a:gd name="T62" fmla="*/ 452735 w 502284"/>
              <a:gd name="T63" fmla="*/ 367554 h 465454"/>
              <a:gd name="T64" fmla="*/ 406357 w 502284"/>
              <a:gd name="T65" fmla="*/ 444959 h 465454"/>
              <a:gd name="T66" fmla="*/ 462202 w 502284"/>
              <a:gd name="T67" fmla="*/ 426442 h 465454"/>
              <a:gd name="T68" fmla="*/ 462787 w 502284"/>
              <a:gd name="T69" fmla="*/ 425592 h 465454"/>
              <a:gd name="T70" fmla="*/ 485423 w 502284"/>
              <a:gd name="T71" fmla="*/ 378101 h 465454"/>
              <a:gd name="T72" fmla="*/ 498211 w 502284"/>
              <a:gd name="T73" fmla="*/ 331689 h 465454"/>
              <a:gd name="T74" fmla="*/ 498415 w 502284"/>
              <a:gd name="T75" fmla="*/ 330686 h 465454"/>
              <a:gd name="T76" fmla="*/ 498568 w 502284"/>
              <a:gd name="T77" fmla="*/ 329683 h 465454"/>
              <a:gd name="T78" fmla="*/ 502919 w 502284"/>
              <a:gd name="T79" fmla="*/ 281266 h 46545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02284" h="465454">
                <a:moveTo>
                  <a:pt x="501967" y="281457"/>
                </a:moveTo>
                <a:lnTo>
                  <a:pt x="502018" y="280923"/>
                </a:lnTo>
                <a:lnTo>
                  <a:pt x="502043" y="280390"/>
                </a:lnTo>
                <a:lnTo>
                  <a:pt x="502030" y="279857"/>
                </a:lnTo>
                <a:lnTo>
                  <a:pt x="502030" y="279323"/>
                </a:lnTo>
                <a:lnTo>
                  <a:pt x="502005" y="278790"/>
                </a:lnTo>
                <a:lnTo>
                  <a:pt x="496747" y="225285"/>
                </a:lnTo>
                <a:lnTo>
                  <a:pt x="496493" y="223634"/>
                </a:lnTo>
                <a:lnTo>
                  <a:pt x="496392" y="223075"/>
                </a:lnTo>
                <a:lnTo>
                  <a:pt x="481152" y="172669"/>
                </a:lnTo>
                <a:lnTo>
                  <a:pt x="456247" y="124980"/>
                </a:lnTo>
                <a:lnTo>
                  <a:pt x="455993" y="124498"/>
                </a:lnTo>
                <a:lnTo>
                  <a:pt x="455714" y="124028"/>
                </a:lnTo>
                <a:lnTo>
                  <a:pt x="455409" y="123570"/>
                </a:lnTo>
                <a:lnTo>
                  <a:pt x="455117" y="123126"/>
                </a:lnTo>
                <a:lnTo>
                  <a:pt x="454799" y="122681"/>
                </a:lnTo>
                <a:lnTo>
                  <a:pt x="454456" y="122262"/>
                </a:lnTo>
                <a:lnTo>
                  <a:pt x="423138" y="83362"/>
                </a:lnTo>
                <a:lnTo>
                  <a:pt x="422795" y="82943"/>
                </a:lnTo>
                <a:lnTo>
                  <a:pt x="422427" y="82524"/>
                </a:lnTo>
                <a:lnTo>
                  <a:pt x="422046" y="82143"/>
                </a:lnTo>
                <a:lnTo>
                  <a:pt x="421665" y="81749"/>
                </a:lnTo>
                <a:lnTo>
                  <a:pt x="382904" y="48933"/>
                </a:lnTo>
                <a:lnTo>
                  <a:pt x="381584" y="47929"/>
                </a:lnTo>
                <a:lnTo>
                  <a:pt x="381126" y="47612"/>
                </a:lnTo>
                <a:lnTo>
                  <a:pt x="380657" y="47320"/>
                </a:lnTo>
                <a:lnTo>
                  <a:pt x="380161" y="47053"/>
                </a:lnTo>
                <a:lnTo>
                  <a:pt x="336600" y="22821"/>
                </a:lnTo>
                <a:lnTo>
                  <a:pt x="285330" y="6146"/>
                </a:lnTo>
                <a:lnTo>
                  <a:pt x="284772" y="5968"/>
                </a:lnTo>
                <a:lnTo>
                  <a:pt x="230212" y="101"/>
                </a:lnTo>
                <a:lnTo>
                  <a:pt x="229514" y="25"/>
                </a:lnTo>
                <a:lnTo>
                  <a:pt x="228815" y="0"/>
                </a:lnTo>
                <a:lnTo>
                  <a:pt x="228117" y="12"/>
                </a:lnTo>
                <a:lnTo>
                  <a:pt x="227418" y="25"/>
                </a:lnTo>
                <a:lnTo>
                  <a:pt x="226720" y="76"/>
                </a:lnTo>
                <a:lnTo>
                  <a:pt x="226021" y="177"/>
                </a:lnTo>
                <a:lnTo>
                  <a:pt x="155816" y="10210"/>
                </a:lnTo>
                <a:lnTo>
                  <a:pt x="155016" y="10325"/>
                </a:lnTo>
                <a:lnTo>
                  <a:pt x="154241" y="10490"/>
                </a:lnTo>
                <a:lnTo>
                  <a:pt x="153466" y="10718"/>
                </a:lnTo>
                <a:lnTo>
                  <a:pt x="152704" y="10934"/>
                </a:lnTo>
                <a:lnTo>
                  <a:pt x="151942" y="11214"/>
                </a:lnTo>
                <a:lnTo>
                  <a:pt x="151218" y="11544"/>
                </a:lnTo>
                <a:lnTo>
                  <a:pt x="87464" y="40220"/>
                </a:lnTo>
                <a:lnTo>
                  <a:pt x="82740" y="43383"/>
                </a:lnTo>
                <a:lnTo>
                  <a:pt x="53124" y="71310"/>
                </a:lnTo>
                <a:lnTo>
                  <a:pt x="24866" y="48374"/>
                </a:lnTo>
                <a:lnTo>
                  <a:pt x="0" y="160566"/>
                </a:lnTo>
                <a:lnTo>
                  <a:pt x="104673" y="113156"/>
                </a:lnTo>
                <a:lnTo>
                  <a:pt x="79959" y="93103"/>
                </a:lnTo>
                <a:lnTo>
                  <a:pt x="104152" y="70281"/>
                </a:lnTo>
                <a:lnTo>
                  <a:pt x="163055" y="43789"/>
                </a:lnTo>
                <a:lnTo>
                  <a:pt x="228790" y="34391"/>
                </a:lnTo>
                <a:lnTo>
                  <a:pt x="276618" y="39331"/>
                </a:lnTo>
                <a:lnTo>
                  <a:pt x="321449" y="53593"/>
                </a:lnTo>
                <a:lnTo>
                  <a:pt x="362051" y="76174"/>
                </a:lnTo>
                <a:lnTo>
                  <a:pt x="397484" y="106133"/>
                </a:lnTo>
                <a:lnTo>
                  <a:pt x="426732" y="142468"/>
                </a:lnTo>
                <a:lnTo>
                  <a:pt x="448843" y="184188"/>
                </a:lnTo>
                <a:lnTo>
                  <a:pt x="462813" y="230327"/>
                </a:lnTo>
                <a:lnTo>
                  <a:pt x="467702" y="279996"/>
                </a:lnTo>
                <a:lnTo>
                  <a:pt x="463689" y="324815"/>
                </a:lnTo>
                <a:lnTo>
                  <a:pt x="451878" y="367804"/>
                </a:lnTo>
                <a:lnTo>
                  <a:pt x="432676" y="407885"/>
                </a:lnTo>
                <a:lnTo>
                  <a:pt x="405587" y="445261"/>
                </a:lnTo>
                <a:lnTo>
                  <a:pt x="433323" y="465378"/>
                </a:lnTo>
                <a:lnTo>
                  <a:pt x="461327" y="426732"/>
                </a:lnTo>
                <a:lnTo>
                  <a:pt x="461632" y="426313"/>
                </a:lnTo>
                <a:lnTo>
                  <a:pt x="461911" y="425881"/>
                </a:lnTo>
                <a:lnTo>
                  <a:pt x="483438" y="381228"/>
                </a:lnTo>
                <a:lnTo>
                  <a:pt x="484504" y="378358"/>
                </a:lnTo>
                <a:lnTo>
                  <a:pt x="497128" y="332397"/>
                </a:lnTo>
                <a:lnTo>
                  <a:pt x="497268" y="331914"/>
                </a:lnTo>
                <a:lnTo>
                  <a:pt x="497382" y="331419"/>
                </a:lnTo>
                <a:lnTo>
                  <a:pt x="497471" y="330911"/>
                </a:lnTo>
                <a:lnTo>
                  <a:pt x="497560" y="330403"/>
                </a:lnTo>
                <a:lnTo>
                  <a:pt x="497624" y="329907"/>
                </a:lnTo>
                <a:lnTo>
                  <a:pt x="497674" y="329399"/>
                </a:lnTo>
                <a:lnTo>
                  <a:pt x="501967" y="281457"/>
                </a:lnTo>
                <a:close/>
              </a:path>
            </a:pathLst>
          </a:custGeom>
          <a:noFill/>
          <a:ln w="3175">
            <a:solidFill>
              <a:srgbClr val="EF46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8" name="object 20"/>
          <p:cNvSpPr>
            <a:spLocks/>
          </p:cNvSpPr>
          <p:nvPr/>
        </p:nvSpPr>
        <p:spPr bwMode="auto">
          <a:xfrm>
            <a:off x="2078037" y="4321175"/>
            <a:ext cx="263525" cy="238125"/>
          </a:xfrm>
          <a:custGeom>
            <a:avLst/>
            <a:gdLst>
              <a:gd name="T0" fmla="*/ 158432 w 263525"/>
              <a:gd name="T1" fmla="*/ 7696 h 238125"/>
              <a:gd name="T2" fmla="*/ 157454 w 263525"/>
              <a:gd name="T3" fmla="*/ 7696 h 238125"/>
              <a:gd name="T4" fmla="*/ 104825 w 263525"/>
              <a:gd name="T5" fmla="*/ 12700 h 238125"/>
              <a:gd name="T6" fmla="*/ 55168 w 263525"/>
              <a:gd name="T7" fmla="*/ 38493 h 238125"/>
              <a:gd name="T8" fmla="*/ 18719 w 263525"/>
              <a:gd name="T9" fmla="*/ 81254 h 238125"/>
              <a:gd name="T10" fmla="*/ 469 w 263525"/>
              <a:gd name="T11" fmla="*/ 136652 h 238125"/>
              <a:gd name="T12" fmla="*/ 0 w 263525"/>
              <a:gd name="T13" fmla="*/ 139738 h 238125"/>
              <a:gd name="T14" fmla="*/ 50 w 263525"/>
              <a:gd name="T15" fmla="*/ 141833 h 238125"/>
              <a:gd name="T16" fmla="*/ 3390 w 263525"/>
              <a:gd name="T17" fmla="*/ 190246 h 238125"/>
              <a:gd name="T18" fmla="*/ 24396 w 263525"/>
              <a:gd name="T19" fmla="*/ 238048 h 238125"/>
              <a:gd name="T20" fmla="*/ 54965 w 263525"/>
              <a:gd name="T21" fmla="*/ 224104 h 238125"/>
              <a:gd name="T22" fmla="*/ 36626 w 263525"/>
              <a:gd name="T23" fmla="*/ 183896 h 238125"/>
              <a:gd name="T24" fmla="*/ 33781 w 263525"/>
              <a:gd name="T25" fmla="*/ 142684 h 238125"/>
              <a:gd name="T26" fmla="*/ 47396 w 263525"/>
              <a:gd name="T27" fmla="*/ 99301 h 238125"/>
              <a:gd name="T28" fmla="*/ 74968 w 263525"/>
              <a:gd name="T29" fmla="*/ 65989 h 238125"/>
              <a:gd name="T30" fmla="*/ 112509 w 263525"/>
              <a:gd name="T31" fmla="*/ 45707 h 238125"/>
              <a:gd name="T32" fmla="*/ 156743 w 263525"/>
              <a:gd name="T33" fmla="*/ 41516 h 238125"/>
              <a:gd name="T34" fmla="*/ 243502 w 263525"/>
              <a:gd name="T35" fmla="*/ 41516 h 238125"/>
              <a:gd name="T36" fmla="*/ 238081 w 263525"/>
              <a:gd name="T37" fmla="*/ 23406 h 238125"/>
              <a:gd name="T38" fmla="*/ 206171 w 263525"/>
              <a:gd name="T39" fmla="*/ 23406 h 238125"/>
              <a:gd name="T40" fmla="*/ 203060 w 263525"/>
              <a:gd name="T41" fmla="*/ 20320 h 238125"/>
              <a:gd name="T42" fmla="*/ 201879 w 263525"/>
              <a:gd name="T43" fmla="*/ 19418 h 238125"/>
              <a:gd name="T44" fmla="*/ 199301 w 263525"/>
              <a:gd name="T45" fmla="*/ 17970 h 238125"/>
              <a:gd name="T46" fmla="*/ 197916 w 263525"/>
              <a:gd name="T47" fmla="*/ 17399 h 238125"/>
              <a:gd name="T48" fmla="*/ 161315 w 263525"/>
              <a:gd name="T49" fmla="*/ 8001 h 238125"/>
              <a:gd name="T50" fmla="*/ 160362 w 263525"/>
              <a:gd name="T51" fmla="*/ 7848 h 238125"/>
              <a:gd name="T52" fmla="*/ 158432 w 263525"/>
              <a:gd name="T53" fmla="*/ 7696 h 238125"/>
              <a:gd name="T54" fmla="*/ 243502 w 263525"/>
              <a:gd name="T55" fmla="*/ 41516 h 238125"/>
              <a:gd name="T56" fmla="*/ 156743 w 263525"/>
              <a:gd name="T57" fmla="*/ 41516 h 238125"/>
              <a:gd name="T58" fmla="*/ 180441 w 263525"/>
              <a:gd name="T59" fmla="*/ 47599 h 238125"/>
              <a:gd name="T60" fmla="*/ 157632 w 263525"/>
              <a:gd name="T61" fmla="*/ 69037 h 238125"/>
              <a:gd name="T62" fmla="*/ 263385 w 263525"/>
              <a:gd name="T63" fmla="*/ 107950 h 238125"/>
              <a:gd name="T64" fmla="*/ 243502 w 263525"/>
              <a:gd name="T65" fmla="*/ 41516 h 238125"/>
              <a:gd name="T66" fmla="*/ 231076 w 263525"/>
              <a:gd name="T67" fmla="*/ 0 h 238125"/>
              <a:gd name="T68" fmla="*/ 206171 w 263525"/>
              <a:gd name="T69" fmla="*/ 23406 h 238125"/>
              <a:gd name="T70" fmla="*/ 238081 w 263525"/>
              <a:gd name="T71" fmla="*/ 23406 h 238125"/>
              <a:gd name="T72" fmla="*/ 231076 w 263525"/>
              <a:gd name="T73" fmla="*/ 0 h 23812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63525" h="238125">
                <a:moveTo>
                  <a:pt x="158432" y="7696"/>
                </a:moveTo>
                <a:lnTo>
                  <a:pt x="157454" y="7696"/>
                </a:lnTo>
                <a:lnTo>
                  <a:pt x="104825" y="12700"/>
                </a:lnTo>
                <a:lnTo>
                  <a:pt x="55168" y="38493"/>
                </a:lnTo>
                <a:lnTo>
                  <a:pt x="18719" y="81254"/>
                </a:lnTo>
                <a:lnTo>
                  <a:pt x="469" y="136652"/>
                </a:lnTo>
                <a:lnTo>
                  <a:pt x="0" y="139738"/>
                </a:lnTo>
                <a:lnTo>
                  <a:pt x="50" y="141833"/>
                </a:lnTo>
                <a:lnTo>
                  <a:pt x="3390" y="190246"/>
                </a:lnTo>
                <a:lnTo>
                  <a:pt x="24396" y="238048"/>
                </a:lnTo>
                <a:lnTo>
                  <a:pt x="54965" y="224104"/>
                </a:lnTo>
                <a:lnTo>
                  <a:pt x="36626" y="183896"/>
                </a:lnTo>
                <a:lnTo>
                  <a:pt x="33781" y="142684"/>
                </a:lnTo>
                <a:lnTo>
                  <a:pt x="47396" y="99301"/>
                </a:lnTo>
                <a:lnTo>
                  <a:pt x="74968" y="65989"/>
                </a:lnTo>
                <a:lnTo>
                  <a:pt x="112509" y="45707"/>
                </a:lnTo>
                <a:lnTo>
                  <a:pt x="156743" y="41516"/>
                </a:lnTo>
                <a:lnTo>
                  <a:pt x="243502" y="41516"/>
                </a:lnTo>
                <a:lnTo>
                  <a:pt x="238081" y="23406"/>
                </a:lnTo>
                <a:lnTo>
                  <a:pt x="206171" y="23406"/>
                </a:lnTo>
                <a:lnTo>
                  <a:pt x="203060" y="20320"/>
                </a:lnTo>
                <a:lnTo>
                  <a:pt x="201879" y="19418"/>
                </a:lnTo>
                <a:lnTo>
                  <a:pt x="199301" y="17970"/>
                </a:lnTo>
                <a:lnTo>
                  <a:pt x="197916" y="17399"/>
                </a:lnTo>
                <a:lnTo>
                  <a:pt x="161315" y="8001"/>
                </a:lnTo>
                <a:lnTo>
                  <a:pt x="160362" y="7848"/>
                </a:lnTo>
                <a:lnTo>
                  <a:pt x="158432" y="7696"/>
                </a:lnTo>
                <a:close/>
              </a:path>
              <a:path w="263525" h="238125">
                <a:moveTo>
                  <a:pt x="243502" y="41516"/>
                </a:moveTo>
                <a:lnTo>
                  <a:pt x="156743" y="41516"/>
                </a:lnTo>
                <a:lnTo>
                  <a:pt x="180441" y="47599"/>
                </a:lnTo>
                <a:lnTo>
                  <a:pt x="157632" y="69037"/>
                </a:lnTo>
                <a:lnTo>
                  <a:pt x="263385" y="107950"/>
                </a:lnTo>
                <a:lnTo>
                  <a:pt x="243502" y="41516"/>
                </a:lnTo>
                <a:close/>
              </a:path>
              <a:path w="263525" h="238125">
                <a:moveTo>
                  <a:pt x="231076" y="0"/>
                </a:moveTo>
                <a:lnTo>
                  <a:pt x="206171" y="23406"/>
                </a:lnTo>
                <a:lnTo>
                  <a:pt x="238081" y="23406"/>
                </a:lnTo>
                <a:lnTo>
                  <a:pt x="231076" y="0"/>
                </a:lnTo>
                <a:close/>
              </a:path>
            </a:pathLst>
          </a:custGeom>
          <a:solidFill>
            <a:srgbClr val="EF46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9" name="object 21"/>
          <p:cNvSpPr>
            <a:spLocks/>
          </p:cNvSpPr>
          <p:nvPr/>
        </p:nvSpPr>
        <p:spPr bwMode="auto">
          <a:xfrm>
            <a:off x="2078037" y="4321175"/>
            <a:ext cx="263525" cy="238125"/>
          </a:xfrm>
          <a:custGeom>
            <a:avLst/>
            <a:gdLst>
              <a:gd name="T0" fmla="*/ 76 w 263525"/>
              <a:gd name="T1" fmla="*/ 141833 h 238125"/>
              <a:gd name="T2" fmla="*/ 0 w 263525"/>
              <a:gd name="T3" fmla="*/ 140792 h 238125"/>
              <a:gd name="T4" fmla="*/ 25 w 263525"/>
              <a:gd name="T5" fmla="*/ 139738 h 238125"/>
              <a:gd name="T6" fmla="*/ 152 w 263525"/>
              <a:gd name="T7" fmla="*/ 138709 h 238125"/>
              <a:gd name="T8" fmla="*/ 279 w 263525"/>
              <a:gd name="T9" fmla="*/ 137668 h 238125"/>
              <a:gd name="T10" fmla="*/ 495 w 263525"/>
              <a:gd name="T11" fmla="*/ 136652 h 238125"/>
              <a:gd name="T12" fmla="*/ 16344 w 263525"/>
              <a:gd name="T13" fmla="*/ 86106 h 238125"/>
              <a:gd name="T14" fmla="*/ 17614 w 263525"/>
              <a:gd name="T15" fmla="*/ 83108 h 238125"/>
              <a:gd name="T16" fmla="*/ 18135 w 263525"/>
              <a:gd name="T17" fmla="*/ 82156 h 238125"/>
              <a:gd name="T18" fmla="*/ 51193 w 263525"/>
              <a:gd name="T19" fmla="*/ 42049 h 238125"/>
              <a:gd name="T20" fmla="*/ 56146 w 263525"/>
              <a:gd name="T21" fmla="*/ 37985 h 238125"/>
              <a:gd name="T22" fmla="*/ 99568 w 263525"/>
              <a:gd name="T23" fmla="*/ 14528 h 238125"/>
              <a:gd name="T24" fmla="*/ 156514 w 263525"/>
              <a:gd name="T25" fmla="*/ 7797 h 238125"/>
              <a:gd name="T26" fmla="*/ 157480 w 263525"/>
              <a:gd name="T27" fmla="*/ 7696 h 238125"/>
              <a:gd name="T28" fmla="*/ 158457 w 263525"/>
              <a:gd name="T29" fmla="*/ 7696 h 238125"/>
              <a:gd name="T30" fmla="*/ 159423 w 263525"/>
              <a:gd name="T31" fmla="*/ 7772 h 238125"/>
              <a:gd name="T32" fmla="*/ 160388 w 263525"/>
              <a:gd name="T33" fmla="*/ 7848 h 238125"/>
              <a:gd name="T34" fmla="*/ 161340 w 263525"/>
              <a:gd name="T35" fmla="*/ 8001 h 238125"/>
              <a:gd name="T36" fmla="*/ 162280 w 263525"/>
              <a:gd name="T37" fmla="*/ 8242 h 238125"/>
              <a:gd name="T38" fmla="*/ 196494 w 263525"/>
              <a:gd name="T39" fmla="*/ 17030 h 238125"/>
              <a:gd name="T40" fmla="*/ 197942 w 263525"/>
              <a:gd name="T41" fmla="*/ 17399 h 238125"/>
              <a:gd name="T42" fmla="*/ 199326 w 263525"/>
              <a:gd name="T43" fmla="*/ 17970 h 238125"/>
              <a:gd name="T44" fmla="*/ 200609 w 263525"/>
              <a:gd name="T45" fmla="*/ 18694 h 238125"/>
              <a:gd name="T46" fmla="*/ 201904 w 263525"/>
              <a:gd name="T47" fmla="*/ 19418 h 238125"/>
              <a:gd name="T48" fmla="*/ 203085 w 263525"/>
              <a:gd name="T49" fmla="*/ 20320 h 238125"/>
              <a:gd name="T50" fmla="*/ 204152 w 263525"/>
              <a:gd name="T51" fmla="*/ 21374 h 238125"/>
              <a:gd name="T52" fmla="*/ 206197 w 263525"/>
              <a:gd name="T53" fmla="*/ 23406 h 238125"/>
              <a:gd name="T54" fmla="*/ 231101 w 263525"/>
              <a:gd name="T55" fmla="*/ 0 h 238125"/>
              <a:gd name="T56" fmla="*/ 263410 w 263525"/>
              <a:gd name="T57" fmla="*/ 107950 h 238125"/>
              <a:gd name="T58" fmla="*/ 157657 w 263525"/>
              <a:gd name="T59" fmla="*/ 69037 h 238125"/>
              <a:gd name="T60" fmla="*/ 180467 w 263525"/>
              <a:gd name="T61" fmla="*/ 47599 h 238125"/>
              <a:gd name="T62" fmla="*/ 156768 w 263525"/>
              <a:gd name="T63" fmla="*/ 41516 h 238125"/>
              <a:gd name="T64" fmla="*/ 112534 w 263525"/>
              <a:gd name="T65" fmla="*/ 45707 h 238125"/>
              <a:gd name="T66" fmla="*/ 74993 w 263525"/>
              <a:gd name="T67" fmla="*/ 65989 h 238125"/>
              <a:gd name="T68" fmla="*/ 47421 w 263525"/>
              <a:gd name="T69" fmla="*/ 99301 h 238125"/>
              <a:gd name="T70" fmla="*/ 33807 w 263525"/>
              <a:gd name="T71" fmla="*/ 142684 h 238125"/>
              <a:gd name="T72" fmla="*/ 36652 w 263525"/>
              <a:gd name="T73" fmla="*/ 183896 h 238125"/>
              <a:gd name="T74" fmla="*/ 54991 w 263525"/>
              <a:gd name="T75" fmla="*/ 224104 h 238125"/>
              <a:gd name="T76" fmla="*/ 24422 w 263525"/>
              <a:gd name="T77" fmla="*/ 238048 h 238125"/>
              <a:gd name="T78" fmla="*/ 4813 w 263525"/>
              <a:gd name="T79" fmla="*/ 195059 h 238125"/>
              <a:gd name="T80" fmla="*/ 4394 w 263525"/>
              <a:gd name="T81" fmla="*/ 194144 h 238125"/>
              <a:gd name="T82" fmla="*/ 4064 w 263525"/>
              <a:gd name="T83" fmla="*/ 193192 h 238125"/>
              <a:gd name="T84" fmla="*/ 3822 w 263525"/>
              <a:gd name="T85" fmla="*/ 192214 h 238125"/>
              <a:gd name="T86" fmla="*/ 3568 w 263525"/>
              <a:gd name="T87" fmla="*/ 191249 h 238125"/>
              <a:gd name="T88" fmla="*/ 3416 w 263525"/>
              <a:gd name="T89" fmla="*/ 190246 h 238125"/>
              <a:gd name="T90" fmla="*/ 3340 w 263525"/>
              <a:gd name="T91" fmla="*/ 189242 h 238125"/>
              <a:gd name="T92" fmla="*/ 76 w 263525"/>
              <a:gd name="T93" fmla="*/ 141833 h 23812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63525" h="238125">
                <a:moveTo>
                  <a:pt x="76" y="141833"/>
                </a:moveTo>
                <a:lnTo>
                  <a:pt x="0" y="140792"/>
                </a:lnTo>
                <a:lnTo>
                  <a:pt x="25" y="139738"/>
                </a:lnTo>
                <a:lnTo>
                  <a:pt x="152" y="138709"/>
                </a:lnTo>
                <a:lnTo>
                  <a:pt x="279" y="137668"/>
                </a:lnTo>
                <a:lnTo>
                  <a:pt x="495" y="136652"/>
                </a:lnTo>
                <a:lnTo>
                  <a:pt x="16344" y="86106"/>
                </a:lnTo>
                <a:lnTo>
                  <a:pt x="17614" y="83108"/>
                </a:lnTo>
                <a:lnTo>
                  <a:pt x="18135" y="82156"/>
                </a:lnTo>
                <a:lnTo>
                  <a:pt x="51193" y="42049"/>
                </a:lnTo>
                <a:lnTo>
                  <a:pt x="56146" y="37985"/>
                </a:lnTo>
                <a:lnTo>
                  <a:pt x="99568" y="14528"/>
                </a:lnTo>
                <a:lnTo>
                  <a:pt x="156514" y="7797"/>
                </a:lnTo>
                <a:lnTo>
                  <a:pt x="157480" y="7696"/>
                </a:lnTo>
                <a:lnTo>
                  <a:pt x="158457" y="7696"/>
                </a:lnTo>
                <a:lnTo>
                  <a:pt x="159423" y="7772"/>
                </a:lnTo>
                <a:lnTo>
                  <a:pt x="160388" y="7848"/>
                </a:lnTo>
                <a:lnTo>
                  <a:pt x="161340" y="8001"/>
                </a:lnTo>
                <a:lnTo>
                  <a:pt x="162280" y="8242"/>
                </a:lnTo>
                <a:lnTo>
                  <a:pt x="196494" y="17030"/>
                </a:lnTo>
                <a:lnTo>
                  <a:pt x="197942" y="17399"/>
                </a:lnTo>
                <a:lnTo>
                  <a:pt x="199326" y="17970"/>
                </a:lnTo>
                <a:lnTo>
                  <a:pt x="200609" y="18694"/>
                </a:lnTo>
                <a:lnTo>
                  <a:pt x="201904" y="19418"/>
                </a:lnTo>
                <a:lnTo>
                  <a:pt x="203085" y="20320"/>
                </a:lnTo>
                <a:lnTo>
                  <a:pt x="204152" y="21374"/>
                </a:lnTo>
                <a:lnTo>
                  <a:pt x="206197" y="23406"/>
                </a:lnTo>
                <a:lnTo>
                  <a:pt x="231101" y="0"/>
                </a:lnTo>
                <a:lnTo>
                  <a:pt x="263410" y="107950"/>
                </a:lnTo>
                <a:lnTo>
                  <a:pt x="157657" y="69037"/>
                </a:lnTo>
                <a:lnTo>
                  <a:pt x="180467" y="47599"/>
                </a:lnTo>
                <a:lnTo>
                  <a:pt x="156768" y="41516"/>
                </a:lnTo>
                <a:lnTo>
                  <a:pt x="112534" y="45707"/>
                </a:lnTo>
                <a:lnTo>
                  <a:pt x="74993" y="65989"/>
                </a:lnTo>
                <a:lnTo>
                  <a:pt x="47421" y="99301"/>
                </a:lnTo>
                <a:lnTo>
                  <a:pt x="33807" y="142684"/>
                </a:lnTo>
                <a:lnTo>
                  <a:pt x="36652" y="183896"/>
                </a:lnTo>
                <a:lnTo>
                  <a:pt x="54991" y="224104"/>
                </a:lnTo>
                <a:lnTo>
                  <a:pt x="24422" y="238048"/>
                </a:lnTo>
                <a:lnTo>
                  <a:pt x="4813" y="195059"/>
                </a:lnTo>
                <a:lnTo>
                  <a:pt x="4394" y="194144"/>
                </a:lnTo>
                <a:lnTo>
                  <a:pt x="4064" y="193192"/>
                </a:lnTo>
                <a:lnTo>
                  <a:pt x="3822" y="192214"/>
                </a:lnTo>
                <a:lnTo>
                  <a:pt x="3568" y="191249"/>
                </a:lnTo>
                <a:lnTo>
                  <a:pt x="3416" y="190246"/>
                </a:lnTo>
                <a:lnTo>
                  <a:pt x="3340" y="189242"/>
                </a:lnTo>
                <a:lnTo>
                  <a:pt x="76" y="141833"/>
                </a:lnTo>
                <a:close/>
              </a:path>
            </a:pathLst>
          </a:custGeom>
          <a:noFill/>
          <a:ln w="3175">
            <a:solidFill>
              <a:srgbClr val="EF46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0" name="object 22"/>
          <p:cNvSpPr>
            <a:spLocks/>
          </p:cNvSpPr>
          <p:nvPr/>
        </p:nvSpPr>
        <p:spPr bwMode="auto">
          <a:xfrm>
            <a:off x="2687637" y="4354513"/>
            <a:ext cx="263525" cy="238125"/>
          </a:xfrm>
          <a:custGeom>
            <a:avLst/>
            <a:gdLst>
              <a:gd name="T0" fmla="*/ 211772 w 263525"/>
              <a:gd name="T1" fmla="*/ 41516 h 238125"/>
              <a:gd name="T2" fmla="*/ 106641 w 263525"/>
              <a:gd name="T3" fmla="*/ 41516 h 238125"/>
              <a:gd name="T4" fmla="*/ 150876 w 263525"/>
              <a:gd name="T5" fmla="*/ 45707 h 238125"/>
              <a:gd name="T6" fmla="*/ 188417 w 263525"/>
              <a:gd name="T7" fmla="*/ 65989 h 238125"/>
              <a:gd name="T8" fmla="*/ 215988 w 263525"/>
              <a:gd name="T9" fmla="*/ 99301 h 238125"/>
              <a:gd name="T10" fmla="*/ 229603 w 263525"/>
              <a:gd name="T11" fmla="*/ 142684 h 238125"/>
              <a:gd name="T12" fmla="*/ 226758 w 263525"/>
              <a:gd name="T13" fmla="*/ 183896 h 238125"/>
              <a:gd name="T14" fmla="*/ 208419 w 263525"/>
              <a:gd name="T15" fmla="*/ 224104 h 238125"/>
              <a:gd name="T16" fmla="*/ 238988 w 263525"/>
              <a:gd name="T17" fmla="*/ 238048 h 238125"/>
              <a:gd name="T18" fmla="*/ 259016 w 263525"/>
              <a:gd name="T19" fmla="*/ 194132 h 238125"/>
              <a:gd name="T20" fmla="*/ 263334 w 263525"/>
              <a:gd name="T21" fmla="*/ 141833 h 238125"/>
              <a:gd name="T22" fmla="*/ 263385 w 263525"/>
              <a:gd name="T23" fmla="*/ 139738 h 238125"/>
              <a:gd name="T24" fmla="*/ 263131 w 263525"/>
              <a:gd name="T25" fmla="*/ 137668 h 238125"/>
              <a:gd name="T26" fmla="*/ 246735 w 263525"/>
              <a:gd name="T27" fmla="*/ 85064 h 238125"/>
              <a:gd name="T28" fmla="*/ 244665 w 263525"/>
              <a:gd name="T29" fmla="*/ 81254 h 238125"/>
              <a:gd name="T30" fmla="*/ 211772 w 263525"/>
              <a:gd name="T31" fmla="*/ 41516 h 238125"/>
              <a:gd name="T32" fmla="*/ 32308 w 263525"/>
              <a:gd name="T33" fmla="*/ 0 h 238125"/>
              <a:gd name="T34" fmla="*/ 0 w 263525"/>
              <a:gd name="T35" fmla="*/ 107950 h 238125"/>
              <a:gd name="T36" fmla="*/ 105752 w 263525"/>
              <a:gd name="T37" fmla="*/ 69037 h 238125"/>
              <a:gd name="T38" fmla="*/ 82943 w 263525"/>
              <a:gd name="T39" fmla="*/ 47599 h 238125"/>
              <a:gd name="T40" fmla="*/ 106641 w 263525"/>
              <a:gd name="T41" fmla="*/ 41516 h 238125"/>
              <a:gd name="T42" fmla="*/ 211772 w 263525"/>
              <a:gd name="T43" fmla="*/ 41516 h 238125"/>
              <a:gd name="T44" fmla="*/ 211531 w 263525"/>
              <a:gd name="T45" fmla="*/ 41224 h 238125"/>
              <a:gd name="T46" fmla="*/ 210769 w 263525"/>
              <a:gd name="T47" fmla="*/ 40462 h 238125"/>
              <a:gd name="T48" fmla="*/ 209105 w 263525"/>
              <a:gd name="T49" fmla="*/ 39090 h 238125"/>
              <a:gd name="T50" fmla="*/ 208216 w 263525"/>
              <a:gd name="T51" fmla="*/ 38493 h 238125"/>
              <a:gd name="T52" fmla="*/ 180278 w 263525"/>
              <a:gd name="T53" fmla="*/ 23406 h 238125"/>
              <a:gd name="T54" fmla="*/ 57213 w 263525"/>
              <a:gd name="T55" fmla="*/ 23406 h 238125"/>
              <a:gd name="T56" fmla="*/ 32308 w 263525"/>
              <a:gd name="T57" fmla="*/ 0 h 238125"/>
              <a:gd name="T58" fmla="*/ 105930 w 263525"/>
              <a:gd name="T59" fmla="*/ 7696 h 238125"/>
              <a:gd name="T60" fmla="*/ 104952 w 263525"/>
              <a:gd name="T61" fmla="*/ 7696 h 238125"/>
              <a:gd name="T62" fmla="*/ 103022 w 263525"/>
              <a:gd name="T63" fmla="*/ 7848 h 238125"/>
              <a:gd name="T64" fmla="*/ 65468 w 263525"/>
              <a:gd name="T65" fmla="*/ 17399 h 238125"/>
              <a:gd name="T66" fmla="*/ 57213 w 263525"/>
              <a:gd name="T67" fmla="*/ 23406 h 238125"/>
              <a:gd name="T68" fmla="*/ 180278 w 263525"/>
              <a:gd name="T69" fmla="*/ 23406 h 238125"/>
              <a:gd name="T70" fmla="*/ 105930 w 263525"/>
              <a:gd name="T71" fmla="*/ 7696 h 23812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63525" h="238125">
                <a:moveTo>
                  <a:pt x="211772" y="41516"/>
                </a:moveTo>
                <a:lnTo>
                  <a:pt x="106641" y="41516"/>
                </a:lnTo>
                <a:lnTo>
                  <a:pt x="150876" y="45707"/>
                </a:lnTo>
                <a:lnTo>
                  <a:pt x="188417" y="65989"/>
                </a:lnTo>
                <a:lnTo>
                  <a:pt x="215988" y="99301"/>
                </a:lnTo>
                <a:lnTo>
                  <a:pt x="229603" y="142684"/>
                </a:lnTo>
                <a:lnTo>
                  <a:pt x="226758" y="183896"/>
                </a:lnTo>
                <a:lnTo>
                  <a:pt x="208419" y="224104"/>
                </a:lnTo>
                <a:lnTo>
                  <a:pt x="238988" y="238048"/>
                </a:lnTo>
                <a:lnTo>
                  <a:pt x="259016" y="194132"/>
                </a:lnTo>
                <a:lnTo>
                  <a:pt x="263334" y="141833"/>
                </a:lnTo>
                <a:lnTo>
                  <a:pt x="263385" y="139738"/>
                </a:lnTo>
                <a:lnTo>
                  <a:pt x="263131" y="137668"/>
                </a:lnTo>
                <a:lnTo>
                  <a:pt x="246735" y="85064"/>
                </a:lnTo>
                <a:lnTo>
                  <a:pt x="244665" y="81254"/>
                </a:lnTo>
                <a:lnTo>
                  <a:pt x="211772" y="41516"/>
                </a:lnTo>
                <a:close/>
              </a:path>
              <a:path w="263525" h="238125">
                <a:moveTo>
                  <a:pt x="32308" y="0"/>
                </a:moveTo>
                <a:lnTo>
                  <a:pt x="0" y="107950"/>
                </a:lnTo>
                <a:lnTo>
                  <a:pt x="105752" y="69037"/>
                </a:lnTo>
                <a:lnTo>
                  <a:pt x="82943" y="47599"/>
                </a:lnTo>
                <a:lnTo>
                  <a:pt x="106641" y="41516"/>
                </a:lnTo>
                <a:lnTo>
                  <a:pt x="211772" y="41516"/>
                </a:lnTo>
                <a:lnTo>
                  <a:pt x="211531" y="41224"/>
                </a:lnTo>
                <a:lnTo>
                  <a:pt x="210769" y="40462"/>
                </a:lnTo>
                <a:lnTo>
                  <a:pt x="209105" y="39090"/>
                </a:lnTo>
                <a:lnTo>
                  <a:pt x="208216" y="38493"/>
                </a:lnTo>
                <a:lnTo>
                  <a:pt x="180278" y="23406"/>
                </a:lnTo>
                <a:lnTo>
                  <a:pt x="57213" y="23406"/>
                </a:lnTo>
                <a:lnTo>
                  <a:pt x="32308" y="0"/>
                </a:lnTo>
                <a:close/>
              </a:path>
              <a:path w="263525" h="238125">
                <a:moveTo>
                  <a:pt x="105930" y="7696"/>
                </a:moveTo>
                <a:lnTo>
                  <a:pt x="104952" y="7696"/>
                </a:lnTo>
                <a:lnTo>
                  <a:pt x="103022" y="7848"/>
                </a:lnTo>
                <a:lnTo>
                  <a:pt x="65468" y="17399"/>
                </a:lnTo>
                <a:lnTo>
                  <a:pt x="57213" y="23406"/>
                </a:lnTo>
                <a:lnTo>
                  <a:pt x="180278" y="23406"/>
                </a:lnTo>
                <a:lnTo>
                  <a:pt x="105930" y="7696"/>
                </a:lnTo>
                <a:close/>
              </a:path>
            </a:pathLst>
          </a:custGeom>
          <a:solidFill>
            <a:srgbClr val="EF46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1" name="object 23"/>
          <p:cNvSpPr>
            <a:spLocks/>
          </p:cNvSpPr>
          <p:nvPr/>
        </p:nvSpPr>
        <p:spPr bwMode="auto">
          <a:xfrm>
            <a:off x="2687637" y="4354513"/>
            <a:ext cx="263525" cy="238125"/>
          </a:xfrm>
          <a:custGeom>
            <a:avLst/>
            <a:gdLst>
              <a:gd name="T0" fmla="*/ 263334 w 263525"/>
              <a:gd name="T1" fmla="*/ 141833 h 238125"/>
              <a:gd name="T2" fmla="*/ 263410 w 263525"/>
              <a:gd name="T3" fmla="*/ 140792 h 238125"/>
              <a:gd name="T4" fmla="*/ 263385 w 263525"/>
              <a:gd name="T5" fmla="*/ 139738 h 238125"/>
              <a:gd name="T6" fmla="*/ 263258 w 263525"/>
              <a:gd name="T7" fmla="*/ 138709 h 238125"/>
              <a:gd name="T8" fmla="*/ 263131 w 263525"/>
              <a:gd name="T9" fmla="*/ 137668 h 238125"/>
              <a:gd name="T10" fmla="*/ 262915 w 263525"/>
              <a:gd name="T11" fmla="*/ 136652 h 238125"/>
              <a:gd name="T12" fmla="*/ 247065 w 263525"/>
              <a:gd name="T13" fmla="*/ 86106 h 238125"/>
              <a:gd name="T14" fmla="*/ 245795 w 263525"/>
              <a:gd name="T15" fmla="*/ 83108 h 238125"/>
              <a:gd name="T16" fmla="*/ 245275 w 263525"/>
              <a:gd name="T17" fmla="*/ 82156 h 238125"/>
              <a:gd name="T18" fmla="*/ 212217 w 263525"/>
              <a:gd name="T19" fmla="*/ 42049 h 238125"/>
              <a:gd name="T20" fmla="*/ 209931 w 263525"/>
              <a:gd name="T21" fmla="*/ 39776 h 238125"/>
              <a:gd name="T22" fmla="*/ 209105 w 263525"/>
              <a:gd name="T23" fmla="*/ 39090 h 238125"/>
              <a:gd name="T24" fmla="*/ 208216 w 263525"/>
              <a:gd name="T25" fmla="*/ 38493 h 238125"/>
              <a:gd name="T26" fmla="*/ 207264 w 263525"/>
              <a:gd name="T27" fmla="*/ 37985 h 238125"/>
              <a:gd name="T28" fmla="*/ 163842 w 263525"/>
              <a:gd name="T29" fmla="*/ 14528 h 238125"/>
              <a:gd name="T30" fmla="*/ 157441 w 263525"/>
              <a:gd name="T31" fmla="*/ 12585 h 238125"/>
              <a:gd name="T32" fmla="*/ 106895 w 263525"/>
              <a:gd name="T33" fmla="*/ 7797 h 238125"/>
              <a:gd name="T34" fmla="*/ 105930 w 263525"/>
              <a:gd name="T35" fmla="*/ 7696 h 238125"/>
              <a:gd name="T36" fmla="*/ 104952 w 263525"/>
              <a:gd name="T37" fmla="*/ 7696 h 238125"/>
              <a:gd name="T38" fmla="*/ 66916 w 263525"/>
              <a:gd name="T39" fmla="*/ 17030 h 238125"/>
              <a:gd name="T40" fmla="*/ 65468 w 263525"/>
              <a:gd name="T41" fmla="*/ 17399 h 238125"/>
              <a:gd name="T42" fmla="*/ 64084 w 263525"/>
              <a:gd name="T43" fmla="*/ 17957 h 238125"/>
              <a:gd name="T44" fmla="*/ 62801 w 263525"/>
              <a:gd name="T45" fmla="*/ 18694 h 238125"/>
              <a:gd name="T46" fmla="*/ 61506 w 263525"/>
              <a:gd name="T47" fmla="*/ 19418 h 238125"/>
              <a:gd name="T48" fmla="*/ 60325 w 263525"/>
              <a:gd name="T49" fmla="*/ 20320 h 238125"/>
              <a:gd name="T50" fmla="*/ 59258 w 263525"/>
              <a:gd name="T51" fmla="*/ 21374 h 238125"/>
              <a:gd name="T52" fmla="*/ 57213 w 263525"/>
              <a:gd name="T53" fmla="*/ 23406 h 238125"/>
              <a:gd name="T54" fmla="*/ 32308 w 263525"/>
              <a:gd name="T55" fmla="*/ 0 h 238125"/>
              <a:gd name="T56" fmla="*/ 0 w 263525"/>
              <a:gd name="T57" fmla="*/ 107950 h 238125"/>
              <a:gd name="T58" fmla="*/ 105752 w 263525"/>
              <a:gd name="T59" fmla="*/ 69037 h 238125"/>
              <a:gd name="T60" fmla="*/ 82943 w 263525"/>
              <a:gd name="T61" fmla="*/ 47599 h 238125"/>
              <a:gd name="T62" fmla="*/ 106641 w 263525"/>
              <a:gd name="T63" fmla="*/ 41516 h 238125"/>
              <a:gd name="T64" fmla="*/ 150876 w 263525"/>
              <a:gd name="T65" fmla="*/ 45707 h 238125"/>
              <a:gd name="T66" fmla="*/ 188417 w 263525"/>
              <a:gd name="T67" fmla="*/ 65989 h 238125"/>
              <a:gd name="T68" fmla="*/ 215988 w 263525"/>
              <a:gd name="T69" fmla="*/ 99301 h 238125"/>
              <a:gd name="T70" fmla="*/ 229603 w 263525"/>
              <a:gd name="T71" fmla="*/ 142684 h 238125"/>
              <a:gd name="T72" fmla="*/ 226758 w 263525"/>
              <a:gd name="T73" fmla="*/ 183896 h 238125"/>
              <a:gd name="T74" fmla="*/ 208419 w 263525"/>
              <a:gd name="T75" fmla="*/ 224104 h 238125"/>
              <a:gd name="T76" fmla="*/ 238988 w 263525"/>
              <a:gd name="T77" fmla="*/ 238048 h 238125"/>
              <a:gd name="T78" fmla="*/ 258597 w 263525"/>
              <a:gd name="T79" fmla="*/ 195059 h 238125"/>
              <a:gd name="T80" fmla="*/ 259016 w 263525"/>
              <a:gd name="T81" fmla="*/ 194132 h 238125"/>
              <a:gd name="T82" fmla="*/ 259346 w 263525"/>
              <a:gd name="T83" fmla="*/ 193192 h 238125"/>
              <a:gd name="T84" fmla="*/ 259588 w 263525"/>
              <a:gd name="T85" fmla="*/ 192214 h 238125"/>
              <a:gd name="T86" fmla="*/ 259842 w 263525"/>
              <a:gd name="T87" fmla="*/ 191236 h 238125"/>
              <a:gd name="T88" fmla="*/ 259994 w 263525"/>
              <a:gd name="T89" fmla="*/ 190246 h 238125"/>
              <a:gd name="T90" fmla="*/ 260070 w 263525"/>
              <a:gd name="T91" fmla="*/ 189242 h 238125"/>
              <a:gd name="T92" fmla="*/ 263334 w 263525"/>
              <a:gd name="T93" fmla="*/ 141833 h 23812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63525" h="238125">
                <a:moveTo>
                  <a:pt x="263334" y="141833"/>
                </a:moveTo>
                <a:lnTo>
                  <a:pt x="263410" y="140792"/>
                </a:lnTo>
                <a:lnTo>
                  <a:pt x="263385" y="139738"/>
                </a:lnTo>
                <a:lnTo>
                  <a:pt x="263258" y="138709"/>
                </a:lnTo>
                <a:lnTo>
                  <a:pt x="263131" y="137668"/>
                </a:lnTo>
                <a:lnTo>
                  <a:pt x="262915" y="136652"/>
                </a:lnTo>
                <a:lnTo>
                  <a:pt x="247065" y="86106"/>
                </a:lnTo>
                <a:lnTo>
                  <a:pt x="245795" y="83108"/>
                </a:lnTo>
                <a:lnTo>
                  <a:pt x="245275" y="82156"/>
                </a:lnTo>
                <a:lnTo>
                  <a:pt x="212217" y="42049"/>
                </a:lnTo>
                <a:lnTo>
                  <a:pt x="209931" y="39776"/>
                </a:lnTo>
                <a:lnTo>
                  <a:pt x="209105" y="39090"/>
                </a:lnTo>
                <a:lnTo>
                  <a:pt x="208216" y="38493"/>
                </a:lnTo>
                <a:lnTo>
                  <a:pt x="207264" y="37985"/>
                </a:lnTo>
                <a:lnTo>
                  <a:pt x="163842" y="14528"/>
                </a:lnTo>
                <a:lnTo>
                  <a:pt x="157441" y="12585"/>
                </a:lnTo>
                <a:lnTo>
                  <a:pt x="106895" y="7797"/>
                </a:lnTo>
                <a:lnTo>
                  <a:pt x="105930" y="7696"/>
                </a:lnTo>
                <a:lnTo>
                  <a:pt x="104952" y="7696"/>
                </a:lnTo>
                <a:lnTo>
                  <a:pt x="66916" y="17030"/>
                </a:lnTo>
                <a:lnTo>
                  <a:pt x="65468" y="17399"/>
                </a:lnTo>
                <a:lnTo>
                  <a:pt x="64084" y="17957"/>
                </a:lnTo>
                <a:lnTo>
                  <a:pt x="62801" y="18694"/>
                </a:lnTo>
                <a:lnTo>
                  <a:pt x="61506" y="19418"/>
                </a:lnTo>
                <a:lnTo>
                  <a:pt x="60325" y="20320"/>
                </a:lnTo>
                <a:lnTo>
                  <a:pt x="59258" y="21374"/>
                </a:lnTo>
                <a:lnTo>
                  <a:pt x="57213" y="23406"/>
                </a:lnTo>
                <a:lnTo>
                  <a:pt x="32308" y="0"/>
                </a:lnTo>
                <a:lnTo>
                  <a:pt x="0" y="107950"/>
                </a:lnTo>
                <a:lnTo>
                  <a:pt x="105752" y="69037"/>
                </a:lnTo>
                <a:lnTo>
                  <a:pt x="82943" y="47599"/>
                </a:lnTo>
                <a:lnTo>
                  <a:pt x="106641" y="41516"/>
                </a:lnTo>
                <a:lnTo>
                  <a:pt x="150876" y="45707"/>
                </a:lnTo>
                <a:lnTo>
                  <a:pt x="188417" y="65989"/>
                </a:lnTo>
                <a:lnTo>
                  <a:pt x="215988" y="99301"/>
                </a:lnTo>
                <a:lnTo>
                  <a:pt x="229603" y="142684"/>
                </a:lnTo>
                <a:lnTo>
                  <a:pt x="226758" y="183896"/>
                </a:lnTo>
                <a:lnTo>
                  <a:pt x="208419" y="224104"/>
                </a:lnTo>
                <a:lnTo>
                  <a:pt x="238988" y="238048"/>
                </a:lnTo>
                <a:lnTo>
                  <a:pt x="258597" y="195059"/>
                </a:lnTo>
                <a:lnTo>
                  <a:pt x="259016" y="194132"/>
                </a:lnTo>
                <a:lnTo>
                  <a:pt x="259346" y="193192"/>
                </a:lnTo>
                <a:lnTo>
                  <a:pt x="259588" y="192214"/>
                </a:lnTo>
                <a:lnTo>
                  <a:pt x="259842" y="191236"/>
                </a:lnTo>
                <a:lnTo>
                  <a:pt x="259994" y="190246"/>
                </a:lnTo>
                <a:lnTo>
                  <a:pt x="260070" y="189242"/>
                </a:lnTo>
                <a:lnTo>
                  <a:pt x="263334" y="141833"/>
                </a:lnTo>
                <a:close/>
              </a:path>
            </a:pathLst>
          </a:custGeom>
          <a:noFill/>
          <a:ln w="3175">
            <a:solidFill>
              <a:srgbClr val="EF46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2" name="object 25"/>
          <p:cNvSpPr>
            <a:spLocks/>
          </p:cNvSpPr>
          <p:nvPr/>
        </p:nvSpPr>
        <p:spPr bwMode="auto">
          <a:xfrm>
            <a:off x="4706937" y="3975100"/>
            <a:ext cx="306388" cy="558800"/>
          </a:xfrm>
          <a:custGeom>
            <a:avLst/>
            <a:gdLst>
              <a:gd name="T0" fmla="*/ 209818 w 306704"/>
              <a:gd name="T1" fmla="*/ 33882 h 559435"/>
              <a:gd name="T2" fmla="*/ 128975 w 306704"/>
              <a:gd name="T3" fmla="*/ 33882 h 559435"/>
              <a:gd name="T4" fmla="*/ 155389 w 306704"/>
              <a:gd name="T5" fmla="*/ 38627 h 559435"/>
              <a:gd name="T6" fmla="*/ 181143 w 306704"/>
              <a:gd name="T7" fmla="*/ 52848 h 559435"/>
              <a:gd name="T8" fmla="*/ 227590 w 306704"/>
              <a:gd name="T9" fmla="*/ 108753 h 559435"/>
              <a:gd name="T10" fmla="*/ 245758 w 306704"/>
              <a:gd name="T11" fmla="*/ 147583 h 559435"/>
              <a:gd name="T12" fmla="*/ 260081 w 306704"/>
              <a:gd name="T13" fmla="*/ 194063 h 559435"/>
              <a:gd name="T14" fmla="*/ 269203 w 306704"/>
              <a:gd name="T15" fmla="*/ 245720 h 559435"/>
              <a:gd name="T16" fmla="*/ 272489 w 306704"/>
              <a:gd name="T17" fmla="*/ 301079 h 559435"/>
              <a:gd name="T18" fmla="*/ 267122 w 306704"/>
              <a:gd name="T19" fmla="*/ 373717 h 559435"/>
              <a:gd name="T20" fmla="*/ 252038 w 306704"/>
              <a:gd name="T21" fmla="*/ 438844 h 559435"/>
              <a:gd name="T22" fmla="*/ 228452 w 306704"/>
              <a:gd name="T23" fmla="*/ 494242 h 559435"/>
              <a:gd name="T24" fmla="*/ 196507 w 306704"/>
              <a:gd name="T25" fmla="*/ 538591 h 559435"/>
              <a:gd name="T26" fmla="*/ 223733 w 306704"/>
              <a:gd name="T27" fmla="*/ 558216 h 559435"/>
              <a:gd name="T28" fmla="*/ 257138 w 306704"/>
              <a:gd name="T29" fmla="*/ 511837 h 559435"/>
              <a:gd name="T30" fmla="*/ 283489 w 306704"/>
              <a:gd name="T31" fmla="*/ 450630 h 559435"/>
              <a:gd name="T32" fmla="*/ 283691 w 306704"/>
              <a:gd name="T33" fmla="*/ 450185 h 559435"/>
              <a:gd name="T34" fmla="*/ 300210 w 306704"/>
              <a:gd name="T35" fmla="*/ 379603 h 559435"/>
              <a:gd name="T36" fmla="*/ 305957 w 306704"/>
              <a:gd name="T37" fmla="*/ 303553 h 559435"/>
              <a:gd name="T38" fmla="*/ 302722 w 306704"/>
              <a:gd name="T39" fmla="*/ 243829 h 559435"/>
              <a:gd name="T40" fmla="*/ 293144 w 306704"/>
              <a:gd name="T41" fmla="*/ 188292 h 559435"/>
              <a:gd name="T42" fmla="*/ 277868 w 306704"/>
              <a:gd name="T43" fmla="*/ 137790 h 559435"/>
              <a:gd name="T44" fmla="*/ 257252 w 306704"/>
              <a:gd name="T45" fmla="*/ 92946 h 559435"/>
              <a:gd name="T46" fmla="*/ 232005 w 306704"/>
              <a:gd name="T47" fmla="*/ 55639 h 559435"/>
              <a:gd name="T48" fmla="*/ 230533 w 306704"/>
              <a:gd name="T49" fmla="*/ 53888 h 559435"/>
              <a:gd name="T50" fmla="*/ 209818 w 306704"/>
              <a:gd name="T51" fmla="*/ 33882 h 559435"/>
              <a:gd name="T52" fmla="*/ 14057 w 306704"/>
              <a:gd name="T53" fmla="*/ 20131 h 559435"/>
              <a:gd name="T54" fmla="*/ 0 w 306704"/>
              <a:gd name="T55" fmla="*/ 131815 h 559435"/>
              <a:gd name="T56" fmla="*/ 97790 w 306704"/>
              <a:gd name="T57" fmla="*/ 76037 h 559435"/>
              <a:gd name="T58" fmla="*/ 70805 w 306704"/>
              <a:gd name="T59" fmla="*/ 58023 h 559435"/>
              <a:gd name="T60" fmla="*/ 97981 w 306704"/>
              <a:gd name="T61" fmla="*/ 40365 h 559435"/>
              <a:gd name="T62" fmla="*/ 105259 w 306704"/>
              <a:gd name="T63" fmla="*/ 38843 h 559435"/>
              <a:gd name="T64" fmla="*/ 42070 w 306704"/>
              <a:gd name="T65" fmla="*/ 38843 h 559435"/>
              <a:gd name="T66" fmla="*/ 14057 w 306704"/>
              <a:gd name="T67" fmla="*/ 20131 h 559435"/>
              <a:gd name="T68" fmla="*/ 129558 w 306704"/>
              <a:gd name="T69" fmla="*/ 0 h 559435"/>
              <a:gd name="T70" fmla="*/ 87031 w 306704"/>
              <a:gd name="T71" fmla="*/ 8384 h 559435"/>
              <a:gd name="T72" fmla="*/ 46637 w 306704"/>
              <a:gd name="T73" fmla="*/ 33705 h 559435"/>
              <a:gd name="T74" fmla="*/ 42070 w 306704"/>
              <a:gd name="T75" fmla="*/ 38843 h 559435"/>
              <a:gd name="T76" fmla="*/ 105259 w 306704"/>
              <a:gd name="T77" fmla="*/ 38843 h 559435"/>
              <a:gd name="T78" fmla="*/ 128975 w 306704"/>
              <a:gd name="T79" fmla="*/ 33882 h 559435"/>
              <a:gd name="T80" fmla="*/ 209818 w 306704"/>
              <a:gd name="T81" fmla="*/ 33882 h 559435"/>
              <a:gd name="T82" fmla="*/ 168380 w 306704"/>
              <a:gd name="T83" fmla="*/ 7472 h 559435"/>
              <a:gd name="T84" fmla="*/ 130636 w 306704"/>
              <a:gd name="T85" fmla="*/ 88 h 559435"/>
              <a:gd name="T86" fmla="*/ 129558 w 306704"/>
              <a:gd name="T87" fmla="*/ 0 h 5594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06704" h="559435">
                <a:moveTo>
                  <a:pt x="210034" y="33921"/>
                </a:moveTo>
                <a:lnTo>
                  <a:pt x="129108" y="33921"/>
                </a:lnTo>
                <a:lnTo>
                  <a:pt x="155549" y="38671"/>
                </a:lnTo>
                <a:lnTo>
                  <a:pt x="181330" y="52908"/>
                </a:lnTo>
                <a:lnTo>
                  <a:pt x="227825" y="108877"/>
                </a:lnTo>
                <a:lnTo>
                  <a:pt x="246011" y="147751"/>
                </a:lnTo>
                <a:lnTo>
                  <a:pt x="260349" y="194284"/>
                </a:lnTo>
                <a:lnTo>
                  <a:pt x="269481" y="245999"/>
                </a:lnTo>
                <a:lnTo>
                  <a:pt x="272770" y="301421"/>
                </a:lnTo>
                <a:lnTo>
                  <a:pt x="267398" y="374142"/>
                </a:lnTo>
                <a:lnTo>
                  <a:pt x="252298" y="439343"/>
                </a:lnTo>
                <a:lnTo>
                  <a:pt x="228688" y="494804"/>
                </a:lnTo>
                <a:lnTo>
                  <a:pt x="196710" y="539203"/>
                </a:lnTo>
                <a:lnTo>
                  <a:pt x="223964" y="558850"/>
                </a:lnTo>
                <a:lnTo>
                  <a:pt x="257403" y="512419"/>
                </a:lnTo>
                <a:lnTo>
                  <a:pt x="283781" y="451142"/>
                </a:lnTo>
                <a:lnTo>
                  <a:pt x="283984" y="450697"/>
                </a:lnTo>
                <a:lnTo>
                  <a:pt x="300520" y="380034"/>
                </a:lnTo>
                <a:lnTo>
                  <a:pt x="306273" y="303898"/>
                </a:lnTo>
                <a:lnTo>
                  <a:pt x="303034" y="244106"/>
                </a:lnTo>
                <a:lnTo>
                  <a:pt x="293446" y="188506"/>
                </a:lnTo>
                <a:lnTo>
                  <a:pt x="278155" y="137947"/>
                </a:lnTo>
                <a:lnTo>
                  <a:pt x="257517" y="93052"/>
                </a:lnTo>
                <a:lnTo>
                  <a:pt x="232244" y="55702"/>
                </a:lnTo>
                <a:lnTo>
                  <a:pt x="230771" y="53949"/>
                </a:lnTo>
                <a:lnTo>
                  <a:pt x="210034" y="33921"/>
                </a:lnTo>
                <a:close/>
              </a:path>
              <a:path w="306704" h="559435">
                <a:moveTo>
                  <a:pt x="14071" y="20154"/>
                </a:moveTo>
                <a:lnTo>
                  <a:pt x="0" y="131965"/>
                </a:lnTo>
                <a:lnTo>
                  <a:pt x="97891" y="76123"/>
                </a:lnTo>
                <a:lnTo>
                  <a:pt x="70878" y="58089"/>
                </a:lnTo>
                <a:lnTo>
                  <a:pt x="98082" y="40411"/>
                </a:lnTo>
                <a:lnTo>
                  <a:pt x="105368" y="38887"/>
                </a:lnTo>
                <a:lnTo>
                  <a:pt x="42113" y="38887"/>
                </a:lnTo>
                <a:lnTo>
                  <a:pt x="14071" y="20154"/>
                </a:lnTo>
                <a:close/>
              </a:path>
              <a:path w="306704" h="559435">
                <a:moveTo>
                  <a:pt x="129692" y="0"/>
                </a:moveTo>
                <a:lnTo>
                  <a:pt x="87121" y="8394"/>
                </a:lnTo>
                <a:lnTo>
                  <a:pt x="46685" y="33743"/>
                </a:lnTo>
                <a:lnTo>
                  <a:pt x="42113" y="38887"/>
                </a:lnTo>
                <a:lnTo>
                  <a:pt x="105368" y="38887"/>
                </a:lnTo>
                <a:lnTo>
                  <a:pt x="129108" y="33921"/>
                </a:lnTo>
                <a:lnTo>
                  <a:pt x="210034" y="33921"/>
                </a:lnTo>
                <a:lnTo>
                  <a:pt x="168554" y="7480"/>
                </a:lnTo>
                <a:lnTo>
                  <a:pt x="130771" y="88"/>
                </a:lnTo>
                <a:lnTo>
                  <a:pt x="129692" y="0"/>
                </a:lnTo>
                <a:close/>
              </a:path>
            </a:pathLst>
          </a:custGeom>
          <a:solidFill>
            <a:srgbClr val="EF46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3" name="object 26"/>
          <p:cNvSpPr>
            <a:spLocks/>
          </p:cNvSpPr>
          <p:nvPr/>
        </p:nvSpPr>
        <p:spPr bwMode="auto">
          <a:xfrm>
            <a:off x="4706937" y="3975100"/>
            <a:ext cx="306388" cy="558800"/>
          </a:xfrm>
          <a:custGeom>
            <a:avLst/>
            <a:gdLst>
              <a:gd name="T0" fmla="*/ 302722 w 306704"/>
              <a:gd name="T1" fmla="*/ 243829 h 559435"/>
              <a:gd name="T2" fmla="*/ 277868 w 306704"/>
              <a:gd name="T3" fmla="*/ 137790 h 559435"/>
              <a:gd name="T4" fmla="*/ 257252 w 306704"/>
              <a:gd name="T5" fmla="*/ 92946 h 559435"/>
              <a:gd name="T6" fmla="*/ 256808 w 306704"/>
              <a:gd name="T7" fmla="*/ 92147 h 559435"/>
              <a:gd name="T8" fmla="*/ 232335 w 306704"/>
              <a:gd name="T9" fmla="*/ 56108 h 559435"/>
              <a:gd name="T10" fmla="*/ 230927 w 306704"/>
              <a:gd name="T11" fmla="*/ 54306 h 559435"/>
              <a:gd name="T12" fmla="*/ 230115 w 306704"/>
              <a:gd name="T13" fmla="*/ 53494 h 559435"/>
              <a:gd name="T14" fmla="*/ 199310 w 306704"/>
              <a:gd name="T15" fmla="*/ 24546 h 559435"/>
              <a:gd name="T16" fmla="*/ 131689 w 306704"/>
              <a:gd name="T17" fmla="*/ 279 h 559435"/>
              <a:gd name="T18" fmla="*/ 129558 w 306704"/>
              <a:gd name="T19" fmla="*/ 0 h 559435"/>
              <a:gd name="T20" fmla="*/ 127415 w 306704"/>
              <a:gd name="T21" fmla="*/ 38 h 559435"/>
              <a:gd name="T22" fmla="*/ 125296 w 306704"/>
              <a:gd name="T23" fmla="*/ 381 h 559435"/>
              <a:gd name="T24" fmla="*/ 47575 w 306704"/>
              <a:gd name="T25" fmla="*/ 33096 h 559435"/>
              <a:gd name="T26" fmla="*/ 42831 w 306704"/>
              <a:gd name="T27" fmla="*/ 37739 h 559435"/>
              <a:gd name="T28" fmla="*/ 14057 w 306704"/>
              <a:gd name="T29" fmla="*/ 20131 h 559435"/>
              <a:gd name="T30" fmla="*/ 97790 w 306704"/>
              <a:gd name="T31" fmla="*/ 76037 h 559435"/>
              <a:gd name="T32" fmla="*/ 97981 w 306704"/>
              <a:gd name="T33" fmla="*/ 40365 h 559435"/>
              <a:gd name="T34" fmla="*/ 155389 w 306704"/>
              <a:gd name="T35" fmla="*/ 38627 h 559435"/>
              <a:gd name="T36" fmla="*/ 227590 w 306704"/>
              <a:gd name="T37" fmla="*/ 108753 h 559435"/>
              <a:gd name="T38" fmla="*/ 260081 w 306704"/>
              <a:gd name="T39" fmla="*/ 194063 h 559435"/>
              <a:gd name="T40" fmla="*/ 272489 w 306704"/>
              <a:gd name="T41" fmla="*/ 301079 h 559435"/>
              <a:gd name="T42" fmla="*/ 252038 w 306704"/>
              <a:gd name="T43" fmla="*/ 438844 h 559435"/>
              <a:gd name="T44" fmla="*/ 196507 w 306704"/>
              <a:gd name="T45" fmla="*/ 538591 h 559435"/>
              <a:gd name="T46" fmla="*/ 256770 w 306704"/>
              <a:gd name="T47" fmla="*/ 512345 h 559435"/>
              <a:gd name="T48" fmla="*/ 257467 w 306704"/>
              <a:gd name="T49" fmla="*/ 511317 h 559435"/>
              <a:gd name="T50" fmla="*/ 258077 w 306704"/>
              <a:gd name="T51" fmla="*/ 510239 h 559435"/>
              <a:gd name="T52" fmla="*/ 258597 w 306704"/>
              <a:gd name="T53" fmla="*/ 509110 h 559435"/>
              <a:gd name="T54" fmla="*/ 283691 w 306704"/>
              <a:gd name="T55" fmla="*/ 450185 h 559435"/>
              <a:gd name="T56" fmla="*/ 284009 w 306704"/>
              <a:gd name="T57" fmla="*/ 449259 h 559435"/>
              <a:gd name="T58" fmla="*/ 284288 w 306704"/>
              <a:gd name="T59" fmla="*/ 448321 h 559435"/>
              <a:gd name="T60" fmla="*/ 300108 w 306704"/>
              <a:gd name="T61" fmla="*/ 380021 h 559435"/>
              <a:gd name="T62" fmla="*/ 300286 w 306704"/>
              <a:gd name="T63" fmla="*/ 379184 h 559435"/>
              <a:gd name="T64" fmla="*/ 300413 w 306704"/>
              <a:gd name="T65" fmla="*/ 378334 h 559435"/>
              <a:gd name="T66" fmla="*/ 300489 w 306704"/>
              <a:gd name="T67" fmla="*/ 377472 h 55943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06704" h="559435">
                <a:moveTo>
                  <a:pt x="306273" y="303898"/>
                </a:moveTo>
                <a:lnTo>
                  <a:pt x="303034" y="244106"/>
                </a:lnTo>
                <a:lnTo>
                  <a:pt x="293446" y="188506"/>
                </a:lnTo>
                <a:lnTo>
                  <a:pt x="278155" y="137947"/>
                </a:lnTo>
                <a:lnTo>
                  <a:pt x="257708" y="93472"/>
                </a:lnTo>
                <a:lnTo>
                  <a:pt x="257517" y="93052"/>
                </a:lnTo>
                <a:lnTo>
                  <a:pt x="257301" y="92646"/>
                </a:lnTo>
                <a:lnTo>
                  <a:pt x="257073" y="92252"/>
                </a:lnTo>
                <a:lnTo>
                  <a:pt x="256844" y="91846"/>
                </a:lnTo>
                <a:lnTo>
                  <a:pt x="232575" y="56172"/>
                </a:lnTo>
                <a:lnTo>
                  <a:pt x="231533" y="54813"/>
                </a:lnTo>
                <a:lnTo>
                  <a:pt x="231165" y="54368"/>
                </a:lnTo>
                <a:lnTo>
                  <a:pt x="230771" y="53949"/>
                </a:lnTo>
                <a:lnTo>
                  <a:pt x="230352" y="53555"/>
                </a:lnTo>
                <a:lnTo>
                  <a:pt x="203072" y="27190"/>
                </a:lnTo>
                <a:lnTo>
                  <a:pt x="199516" y="24574"/>
                </a:lnTo>
                <a:lnTo>
                  <a:pt x="169367" y="7924"/>
                </a:lnTo>
                <a:lnTo>
                  <a:pt x="131825" y="279"/>
                </a:lnTo>
                <a:lnTo>
                  <a:pt x="130771" y="88"/>
                </a:lnTo>
                <a:lnTo>
                  <a:pt x="129692" y="0"/>
                </a:lnTo>
                <a:lnTo>
                  <a:pt x="128612" y="25"/>
                </a:lnTo>
                <a:lnTo>
                  <a:pt x="127546" y="38"/>
                </a:lnTo>
                <a:lnTo>
                  <a:pt x="126479" y="152"/>
                </a:lnTo>
                <a:lnTo>
                  <a:pt x="125425" y="381"/>
                </a:lnTo>
                <a:lnTo>
                  <a:pt x="88137" y="8178"/>
                </a:lnTo>
                <a:lnTo>
                  <a:pt x="47624" y="33134"/>
                </a:lnTo>
                <a:lnTo>
                  <a:pt x="46685" y="33743"/>
                </a:lnTo>
                <a:lnTo>
                  <a:pt x="42875" y="37782"/>
                </a:lnTo>
                <a:lnTo>
                  <a:pt x="42113" y="38887"/>
                </a:lnTo>
                <a:lnTo>
                  <a:pt x="14071" y="20154"/>
                </a:lnTo>
                <a:lnTo>
                  <a:pt x="0" y="131965"/>
                </a:lnTo>
                <a:lnTo>
                  <a:pt x="97891" y="76123"/>
                </a:lnTo>
                <a:lnTo>
                  <a:pt x="70878" y="58089"/>
                </a:lnTo>
                <a:lnTo>
                  <a:pt x="98082" y="40411"/>
                </a:lnTo>
                <a:lnTo>
                  <a:pt x="129108" y="33921"/>
                </a:lnTo>
                <a:lnTo>
                  <a:pt x="155549" y="38671"/>
                </a:lnTo>
                <a:lnTo>
                  <a:pt x="181330" y="52908"/>
                </a:lnTo>
                <a:lnTo>
                  <a:pt x="227825" y="108877"/>
                </a:lnTo>
                <a:lnTo>
                  <a:pt x="246011" y="147751"/>
                </a:lnTo>
                <a:lnTo>
                  <a:pt x="260349" y="194284"/>
                </a:lnTo>
                <a:lnTo>
                  <a:pt x="269481" y="245999"/>
                </a:lnTo>
                <a:lnTo>
                  <a:pt x="272770" y="301421"/>
                </a:lnTo>
                <a:lnTo>
                  <a:pt x="267398" y="374142"/>
                </a:lnTo>
                <a:lnTo>
                  <a:pt x="252298" y="439343"/>
                </a:lnTo>
                <a:lnTo>
                  <a:pt x="228688" y="494804"/>
                </a:lnTo>
                <a:lnTo>
                  <a:pt x="196710" y="539203"/>
                </a:lnTo>
                <a:lnTo>
                  <a:pt x="223964" y="558850"/>
                </a:lnTo>
                <a:lnTo>
                  <a:pt x="257035" y="512927"/>
                </a:lnTo>
                <a:lnTo>
                  <a:pt x="257403" y="512419"/>
                </a:lnTo>
                <a:lnTo>
                  <a:pt x="257733" y="511898"/>
                </a:lnTo>
                <a:lnTo>
                  <a:pt x="258038" y="511365"/>
                </a:lnTo>
                <a:lnTo>
                  <a:pt x="258343" y="510819"/>
                </a:lnTo>
                <a:lnTo>
                  <a:pt x="258622" y="510260"/>
                </a:lnTo>
                <a:lnTo>
                  <a:pt x="258864" y="509689"/>
                </a:lnTo>
                <a:lnTo>
                  <a:pt x="283781" y="451142"/>
                </a:lnTo>
                <a:lnTo>
                  <a:pt x="283984" y="450697"/>
                </a:lnTo>
                <a:lnTo>
                  <a:pt x="284149" y="450240"/>
                </a:lnTo>
                <a:lnTo>
                  <a:pt x="284302" y="449770"/>
                </a:lnTo>
                <a:lnTo>
                  <a:pt x="284454" y="449313"/>
                </a:lnTo>
                <a:lnTo>
                  <a:pt x="284581" y="448830"/>
                </a:lnTo>
                <a:lnTo>
                  <a:pt x="284695" y="448360"/>
                </a:lnTo>
                <a:lnTo>
                  <a:pt x="300418" y="380453"/>
                </a:lnTo>
                <a:lnTo>
                  <a:pt x="300520" y="380034"/>
                </a:lnTo>
                <a:lnTo>
                  <a:pt x="300596" y="379615"/>
                </a:lnTo>
                <a:lnTo>
                  <a:pt x="300659" y="379183"/>
                </a:lnTo>
                <a:lnTo>
                  <a:pt x="300723" y="378764"/>
                </a:lnTo>
                <a:lnTo>
                  <a:pt x="300774" y="378333"/>
                </a:lnTo>
                <a:lnTo>
                  <a:pt x="300799" y="377901"/>
                </a:lnTo>
                <a:lnTo>
                  <a:pt x="306273" y="303898"/>
                </a:lnTo>
                <a:close/>
              </a:path>
            </a:pathLst>
          </a:custGeom>
          <a:noFill/>
          <a:ln w="3175">
            <a:solidFill>
              <a:srgbClr val="EF46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4" name="object 27"/>
          <p:cNvSpPr>
            <a:spLocks noChangeArrowheads="1"/>
          </p:cNvSpPr>
          <p:nvPr/>
        </p:nvSpPr>
        <p:spPr bwMode="auto">
          <a:xfrm>
            <a:off x="4481512" y="3702050"/>
            <a:ext cx="219075" cy="138113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Now Alt"/>
              </a:defRPr>
            </a:lvl1pPr>
            <a:lvl2pPr marL="742950" indent="-285750">
              <a:defRPr>
                <a:solidFill>
                  <a:schemeClr val="tx1"/>
                </a:solidFill>
                <a:latin typeface="Now Alt"/>
              </a:defRPr>
            </a:lvl2pPr>
            <a:lvl3pPr marL="1143000" indent="-228600">
              <a:defRPr>
                <a:solidFill>
                  <a:schemeClr val="tx1"/>
                </a:solidFill>
                <a:latin typeface="Now Alt"/>
              </a:defRPr>
            </a:lvl3pPr>
            <a:lvl4pPr marL="1600200" indent="-228600">
              <a:defRPr>
                <a:solidFill>
                  <a:schemeClr val="tx1"/>
                </a:solidFill>
                <a:latin typeface="Now Alt"/>
              </a:defRPr>
            </a:lvl4pPr>
            <a:lvl5pPr marL="2057400" indent="-228600">
              <a:defRPr>
                <a:solidFill>
                  <a:schemeClr val="tx1"/>
                </a:solidFill>
                <a:latin typeface="Now Al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ow Al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ow Al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ow Al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ow Alt"/>
              </a:defRPr>
            </a:lvl9pPr>
          </a:lstStyle>
          <a:p>
            <a:endParaRPr lang="fr-FR" altLang="fr-FR"/>
          </a:p>
        </p:txBody>
      </p:sp>
      <p:sp>
        <p:nvSpPr>
          <p:cNvPr id="45" name="object 28"/>
          <p:cNvSpPr txBox="1">
            <a:spLocks noChangeArrowheads="1"/>
          </p:cNvSpPr>
          <p:nvPr/>
        </p:nvSpPr>
        <p:spPr bwMode="auto">
          <a:xfrm>
            <a:off x="1451391" y="2734007"/>
            <a:ext cx="1556748" cy="45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 indent="169863">
              <a:defRPr>
                <a:solidFill>
                  <a:schemeClr val="tx1"/>
                </a:solidFill>
                <a:latin typeface="Now Alt"/>
              </a:defRPr>
            </a:lvl1pPr>
            <a:lvl2pPr marL="742950" indent="-285750">
              <a:defRPr>
                <a:solidFill>
                  <a:schemeClr val="tx1"/>
                </a:solidFill>
                <a:latin typeface="Now Alt"/>
              </a:defRPr>
            </a:lvl2pPr>
            <a:lvl3pPr marL="1143000" indent="-228600">
              <a:defRPr>
                <a:solidFill>
                  <a:schemeClr val="tx1"/>
                </a:solidFill>
                <a:latin typeface="Now Alt"/>
              </a:defRPr>
            </a:lvl3pPr>
            <a:lvl4pPr marL="1600200" indent="-228600">
              <a:defRPr>
                <a:solidFill>
                  <a:schemeClr val="tx1"/>
                </a:solidFill>
                <a:latin typeface="Now Alt"/>
              </a:defRPr>
            </a:lvl4pPr>
            <a:lvl5pPr marL="2057400" indent="-228600">
              <a:defRPr>
                <a:solidFill>
                  <a:schemeClr val="tx1"/>
                </a:solidFill>
                <a:latin typeface="Now Al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ow Al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ow Al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ow Al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ow Alt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fr-FR" altLang="fr-FR" sz="1400" dirty="0">
                <a:solidFill>
                  <a:srgbClr val="231F2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Le </a:t>
            </a:r>
            <a:r>
              <a:rPr lang="fr-FR" altLang="fr-FR" sz="1400" dirty="0" smtClean="0">
                <a:solidFill>
                  <a:srgbClr val="231F2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carton</a:t>
            </a:r>
          </a:p>
          <a:p>
            <a:pPr algn="ctr">
              <a:spcBef>
                <a:spcPts val="100"/>
              </a:spcBef>
            </a:pPr>
            <a:r>
              <a:rPr lang="fr-FR" altLang="fr-FR" sz="1400" dirty="0" smtClean="0">
                <a:solidFill>
                  <a:srgbClr val="231F2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fr-FR" altLang="fr-FR" sz="1400" dirty="0">
                <a:solidFill>
                  <a:srgbClr val="231F2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est livré à plat</a:t>
            </a:r>
            <a:endParaRPr lang="fr-FR" altLang="fr-FR" sz="14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object 29"/>
          <p:cNvSpPr txBox="1">
            <a:spLocks noChangeArrowheads="1"/>
          </p:cNvSpPr>
          <p:nvPr/>
        </p:nvSpPr>
        <p:spPr bwMode="auto">
          <a:xfrm>
            <a:off x="3943350" y="2767013"/>
            <a:ext cx="1603375" cy="44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defPPr>
              <a:defRPr lang="fr-FR"/>
            </a:defPPr>
            <a:lvl1pPr marL="12700" indent="169863" algn="ctr">
              <a:spcBef>
                <a:spcPts val="100"/>
              </a:spcBef>
              <a:defRPr sz="1400">
                <a:solidFill>
                  <a:srgbClr val="231F2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defRPr>
                <a:latin typeface="Now Alt"/>
              </a:defRPr>
            </a:lvl2pPr>
            <a:lvl3pPr marL="1143000" indent="-228600">
              <a:defRPr>
                <a:latin typeface="Now Alt"/>
              </a:defRPr>
            </a:lvl3pPr>
            <a:lvl4pPr marL="1600200" indent="-228600">
              <a:defRPr>
                <a:latin typeface="Now Alt"/>
              </a:defRPr>
            </a:lvl4pPr>
            <a:lvl5pPr marL="2057400" indent="-228600">
              <a:defRPr>
                <a:latin typeface="Now Al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Now Al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Now Al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Now Al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Now Alt"/>
              </a:defRPr>
            </a:lvl9pPr>
          </a:lstStyle>
          <a:p>
            <a:r>
              <a:rPr lang="fr-FR" altLang="fr-FR" dirty="0"/>
              <a:t>Dépliez le carton  et posez-le à l ’envers</a:t>
            </a:r>
          </a:p>
        </p:txBody>
      </p:sp>
      <p:sp>
        <p:nvSpPr>
          <p:cNvPr id="47" name="object 30"/>
          <p:cNvSpPr txBox="1">
            <a:spLocks noChangeArrowheads="1"/>
          </p:cNvSpPr>
          <p:nvPr/>
        </p:nvSpPr>
        <p:spPr bwMode="auto">
          <a:xfrm>
            <a:off x="5997575" y="2767013"/>
            <a:ext cx="1773237" cy="44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indent="276225">
              <a:defRPr>
                <a:solidFill>
                  <a:schemeClr val="tx1"/>
                </a:solidFill>
                <a:latin typeface="Now Alt"/>
              </a:defRPr>
            </a:lvl1pPr>
            <a:lvl2pPr marL="742950" indent="-285750">
              <a:defRPr>
                <a:solidFill>
                  <a:schemeClr val="tx1"/>
                </a:solidFill>
                <a:latin typeface="Now Alt"/>
              </a:defRPr>
            </a:lvl2pPr>
            <a:lvl3pPr marL="1143000" indent="-228600">
              <a:defRPr>
                <a:solidFill>
                  <a:schemeClr val="tx1"/>
                </a:solidFill>
                <a:latin typeface="Now Alt"/>
              </a:defRPr>
            </a:lvl3pPr>
            <a:lvl4pPr marL="1600200" indent="-228600">
              <a:defRPr>
                <a:solidFill>
                  <a:schemeClr val="tx1"/>
                </a:solidFill>
                <a:latin typeface="Now Alt"/>
              </a:defRPr>
            </a:lvl4pPr>
            <a:lvl5pPr marL="2057400" indent="-228600">
              <a:defRPr>
                <a:solidFill>
                  <a:schemeClr val="tx1"/>
                </a:solidFill>
                <a:latin typeface="Now Al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ow Al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ow Al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ow Al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ow Alt"/>
              </a:defRPr>
            </a:lvl9pPr>
          </a:lstStyle>
          <a:p>
            <a:pPr indent="169863" algn="ctr">
              <a:spcBef>
                <a:spcPts val="100"/>
              </a:spcBef>
            </a:pPr>
            <a:r>
              <a:rPr lang="fr-FR" altLang="fr-FR" sz="1400" dirty="0">
                <a:solidFill>
                  <a:srgbClr val="231F2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Commencez par  rabattre les petits cotés</a:t>
            </a:r>
          </a:p>
        </p:txBody>
      </p:sp>
      <p:sp>
        <p:nvSpPr>
          <p:cNvPr id="48" name="object 31"/>
          <p:cNvSpPr txBox="1">
            <a:spLocks noChangeArrowheads="1"/>
          </p:cNvSpPr>
          <p:nvPr/>
        </p:nvSpPr>
        <p:spPr bwMode="auto">
          <a:xfrm>
            <a:off x="7934325" y="2752716"/>
            <a:ext cx="2279384" cy="88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defPPr>
              <a:defRPr lang="fr-FR"/>
            </a:defPPr>
            <a:lvl1pPr marL="12700" indent="169863" algn="ctr">
              <a:spcBef>
                <a:spcPts val="100"/>
              </a:spcBef>
              <a:defRPr sz="1400">
                <a:solidFill>
                  <a:srgbClr val="231F2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defRPr>
                <a:latin typeface="Now Alt"/>
              </a:defRPr>
            </a:lvl2pPr>
            <a:lvl3pPr marL="1143000" indent="-228600">
              <a:defRPr>
                <a:latin typeface="Now Alt"/>
              </a:defRPr>
            </a:lvl3pPr>
            <a:lvl4pPr marL="1600200" indent="-228600">
              <a:defRPr>
                <a:latin typeface="Now Alt"/>
              </a:defRPr>
            </a:lvl4pPr>
            <a:lvl5pPr marL="2057400" indent="-228600">
              <a:defRPr>
                <a:latin typeface="Now Al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Now Al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Now Al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Now Al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Now Alt"/>
              </a:defRPr>
            </a:lvl9pPr>
          </a:lstStyle>
          <a:p>
            <a:r>
              <a:rPr lang="fr-FR" altLang="fr-FR" dirty="0"/>
              <a:t>Puis, rabattez les grands  côtés en terminant par celui  à insérer dans la fente</a:t>
            </a:r>
          </a:p>
          <a:p>
            <a:r>
              <a:rPr lang="fr-FR" altLang="fr-FR" dirty="0"/>
              <a:t>du précédent</a:t>
            </a:r>
          </a:p>
        </p:txBody>
      </p:sp>
      <p:sp>
        <p:nvSpPr>
          <p:cNvPr id="49" name="object 32"/>
          <p:cNvSpPr txBox="1">
            <a:spLocks noChangeArrowheads="1"/>
          </p:cNvSpPr>
          <p:nvPr/>
        </p:nvSpPr>
        <p:spPr bwMode="auto">
          <a:xfrm>
            <a:off x="8186737" y="5062538"/>
            <a:ext cx="1892300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73038" indent="-160338">
              <a:defRPr>
                <a:solidFill>
                  <a:schemeClr val="tx1"/>
                </a:solidFill>
                <a:latin typeface="Now Alt"/>
              </a:defRPr>
            </a:lvl1pPr>
            <a:lvl2pPr marL="742950" indent="-285750">
              <a:defRPr>
                <a:solidFill>
                  <a:schemeClr val="tx1"/>
                </a:solidFill>
                <a:latin typeface="Now Alt"/>
              </a:defRPr>
            </a:lvl2pPr>
            <a:lvl3pPr marL="1143000" indent="-228600">
              <a:defRPr>
                <a:solidFill>
                  <a:schemeClr val="tx1"/>
                </a:solidFill>
                <a:latin typeface="Now Alt"/>
              </a:defRPr>
            </a:lvl3pPr>
            <a:lvl4pPr marL="1600200" indent="-228600">
              <a:defRPr>
                <a:solidFill>
                  <a:schemeClr val="tx1"/>
                </a:solidFill>
                <a:latin typeface="Now Alt"/>
              </a:defRPr>
            </a:lvl4pPr>
            <a:lvl5pPr marL="2057400" indent="-228600">
              <a:defRPr>
                <a:solidFill>
                  <a:schemeClr val="tx1"/>
                </a:solidFill>
                <a:latin typeface="Now Al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ow Al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ow Al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ow Al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ow Alt"/>
              </a:defRPr>
            </a:lvl9pPr>
          </a:lstStyle>
          <a:p>
            <a:pPr>
              <a:spcBef>
                <a:spcPts val="100"/>
              </a:spcBef>
            </a:pPr>
            <a:r>
              <a:rPr lang="fr-FR" altLang="fr-FR" sz="1400" dirty="0">
                <a:solidFill>
                  <a:srgbClr val="231F2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Votre carton  est terminé!</a:t>
            </a:r>
            <a:endParaRPr lang="fr-FR" altLang="fr-FR" sz="14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" name="object 33"/>
          <p:cNvSpPr txBox="1">
            <a:spLocks noChangeArrowheads="1"/>
          </p:cNvSpPr>
          <p:nvPr/>
        </p:nvSpPr>
        <p:spPr bwMode="auto">
          <a:xfrm>
            <a:off x="3577131" y="5075629"/>
            <a:ext cx="2008188" cy="65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Now Alt"/>
              </a:defRPr>
            </a:lvl1pPr>
            <a:lvl2pPr marL="742950" indent="-285750">
              <a:defRPr>
                <a:solidFill>
                  <a:schemeClr val="tx1"/>
                </a:solidFill>
                <a:latin typeface="Now Alt"/>
              </a:defRPr>
            </a:lvl2pPr>
            <a:lvl3pPr marL="1143000" indent="-228600">
              <a:defRPr>
                <a:solidFill>
                  <a:schemeClr val="tx1"/>
                </a:solidFill>
                <a:latin typeface="Now Alt"/>
              </a:defRPr>
            </a:lvl3pPr>
            <a:lvl4pPr marL="1600200" indent="-228600">
              <a:defRPr>
                <a:solidFill>
                  <a:schemeClr val="tx1"/>
                </a:solidFill>
                <a:latin typeface="Now Alt"/>
              </a:defRPr>
            </a:lvl4pPr>
            <a:lvl5pPr marL="2057400" indent="-228600">
              <a:defRPr>
                <a:solidFill>
                  <a:schemeClr val="tx1"/>
                </a:solidFill>
                <a:latin typeface="Now Al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ow Al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ow Al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ow Al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ow Alt"/>
              </a:defRPr>
            </a:lvl9pPr>
          </a:lstStyle>
          <a:p>
            <a:pPr indent="169863" algn="ctr">
              <a:spcBef>
                <a:spcPts val="100"/>
              </a:spcBef>
            </a:pPr>
            <a:r>
              <a:rPr lang="fr-FR" altLang="fr-FR" sz="1400" b="1" dirty="0">
                <a:solidFill>
                  <a:srgbClr val="231F2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Une fois votre carton  </a:t>
            </a:r>
            <a:r>
              <a:rPr lang="fr-FR" altLang="fr-FR" sz="1400" dirty="0">
                <a:solidFill>
                  <a:srgbClr val="231F2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rempli, rabattez les grands  cotés du dessus</a:t>
            </a:r>
          </a:p>
        </p:txBody>
      </p:sp>
      <p:sp>
        <p:nvSpPr>
          <p:cNvPr id="51" name="object 34"/>
          <p:cNvSpPr txBox="1">
            <a:spLocks noChangeArrowheads="1"/>
          </p:cNvSpPr>
          <p:nvPr/>
        </p:nvSpPr>
        <p:spPr bwMode="auto">
          <a:xfrm>
            <a:off x="5934868" y="5065972"/>
            <a:ext cx="1733550" cy="65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1113">
              <a:defRPr>
                <a:solidFill>
                  <a:schemeClr val="tx1"/>
                </a:solidFill>
                <a:latin typeface="Now Alt"/>
              </a:defRPr>
            </a:lvl1pPr>
            <a:lvl2pPr marL="742950" indent="-285750">
              <a:defRPr>
                <a:solidFill>
                  <a:schemeClr val="tx1"/>
                </a:solidFill>
                <a:latin typeface="Now Alt"/>
              </a:defRPr>
            </a:lvl2pPr>
            <a:lvl3pPr marL="1143000" indent="-228600">
              <a:defRPr>
                <a:solidFill>
                  <a:schemeClr val="tx1"/>
                </a:solidFill>
                <a:latin typeface="Now Alt"/>
              </a:defRPr>
            </a:lvl3pPr>
            <a:lvl4pPr marL="1600200" indent="-228600">
              <a:defRPr>
                <a:solidFill>
                  <a:schemeClr val="tx1"/>
                </a:solidFill>
                <a:latin typeface="Now Alt"/>
              </a:defRPr>
            </a:lvl4pPr>
            <a:lvl5pPr marL="2057400" indent="-228600">
              <a:defRPr>
                <a:solidFill>
                  <a:schemeClr val="tx1"/>
                </a:solidFill>
                <a:latin typeface="Now Al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ow Al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ow Al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ow Al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ow Alt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fr-FR" altLang="fr-FR" sz="1400" dirty="0">
                <a:solidFill>
                  <a:srgbClr val="231F2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Puis, rabattez les petits  cotés et insérez-les  dans les fentes</a:t>
            </a:r>
            <a:endParaRPr lang="fr-FR" altLang="fr-FR" sz="14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object 35"/>
          <p:cNvSpPr txBox="1">
            <a:spLocks noChangeArrowheads="1"/>
          </p:cNvSpPr>
          <p:nvPr/>
        </p:nvSpPr>
        <p:spPr bwMode="auto">
          <a:xfrm>
            <a:off x="1541462" y="5062538"/>
            <a:ext cx="1927225" cy="44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defPPr>
              <a:defRPr lang="fr-FR"/>
            </a:defPPr>
            <a:lvl1pPr marL="12700" indent="169863" algn="ctr">
              <a:spcBef>
                <a:spcPts val="100"/>
              </a:spcBef>
              <a:defRPr sz="1400">
                <a:solidFill>
                  <a:srgbClr val="231F2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defRPr>
                <a:latin typeface="Now Alt"/>
              </a:defRPr>
            </a:lvl2pPr>
            <a:lvl3pPr marL="1143000" indent="-228600">
              <a:defRPr>
                <a:latin typeface="Now Alt"/>
              </a:defRPr>
            </a:lvl3pPr>
            <a:lvl4pPr marL="1600200" indent="-228600">
              <a:defRPr>
                <a:latin typeface="Now Alt"/>
              </a:defRPr>
            </a:lvl4pPr>
            <a:lvl5pPr marL="2057400" indent="-228600">
              <a:defRPr>
                <a:latin typeface="Now Al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Now Al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Now Al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Now Al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Now Alt"/>
              </a:defRPr>
            </a:lvl9pPr>
          </a:lstStyle>
          <a:p>
            <a:r>
              <a:rPr lang="fr-FR" altLang="fr-FR" dirty="0"/>
              <a:t>Retournez le carton et  rabattez les cotés du fond</a:t>
            </a:r>
          </a:p>
        </p:txBody>
      </p:sp>
      <p:sp>
        <p:nvSpPr>
          <p:cNvPr id="53" name="object 36"/>
          <p:cNvSpPr>
            <a:spLocks/>
          </p:cNvSpPr>
          <p:nvPr/>
        </p:nvSpPr>
        <p:spPr bwMode="auto">
          <a:xfrm>
            <a:off x="1463675" y="2295525"/>
            <a:ext cx="385762" cy="385763"/>
          </a:xfrm>
          <a:custGeom>
            <a:avLst/>
            <a:gdLst>
              <a:gd name="T0" fmla="*/ 0 w 385444"/>
              <a:gd name="T1" fmla="*/ 0 h 385444"/>
              <a:gd name="T2" fmla="*/ 0 w 385444"/>
              <a:gd name="T3" fmla="*/ 385713 h 385444"/>
              <a:gd name="T4" fmla="*/ 385712 w 385444"/>
              <a:gd name="T5" fmla="*/ 385713 h 385444"/>
              <a:gd name="T6" fmla="*/ 0 w 385444"/>
              <a:gd name="T7" fmla="*/ 0 h 3854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5444" h="385444">
                <a:moveTo>
                  <a:pt x="0" y="0"/>
                </a:moveTo>
                <a:lnTo>
                  <a:pt x="0" y="385394"/>
                </a:lnTo>
                <a:lnTo>
                  <a:pt x="385394" y="385394"/>
                </a:lnTo>
                <a:lnTo>
                  <a:pt x="0" y="0"/>
                </a:lnTo>
                <a:close/>
              </a:path>
            </a:pathLst>
          </a:custGeom>
          <a:solidFill>
            <a:srgbClr val="EF46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4" name="object 37"/>
          <p:cNvSpPr txBox="1"/>
          <p:nvPr/>
        </p:nvSpPr>
        <p:spPr>
          <a:xfrm>
            <a:off x="1519237" y="2470150"/>
            <a:ext cx="79375" cy="1619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900" b="1" spc="-7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55" name="object 38"/>
          <p:cNvSpPr>
            <a:spLocks/>
          </p:cNvSpPr>
          <p:nvPr/>
        </p:nvSpPr>
        <p:spPr bwMode="auto">
          <a:xfrm>
            <a:off x="3694112" y="2295525"/>
            <a:ext cx="385763" cy="385763"/>
          </a:xfrm>
          <a:custGeom>
            <a:avLst/>
            <a:gdLst>
              <a:gd name="T0" fmla="*/ 0 w 385445"/>
              <a:gd name="T1" fmla="*/ 0 h 385444"/>
              <a:gd name="T2" fmla="*/ 0 w 385445"/>
              <a:gd name="T3" fmla="*/ 385713 h 385444"/>
              <a:gd name="T4" fmla="*/ 385712 w 385445"/>
              <a:gd name="T5" fmla="*/ 385713 h 385444"/>
              <a:gd name="T6" fmla="*/ 0 w 385445"/>
              <a:gd name="T7" fmla="*/ 0 h 3854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5445" h="385444">
                <a:moveTo>
                  <a:pt x="0" y="0"/>
                </a:moveTo>
                <a:lnTo>
                  <a:pt x="0" y="385394"/>
                </a:lnTo>
                <a:lnTo>
                  <a:pt x="385394" y="385394"/>
                </a:lnTo>
                <a:lnTo>
                  <a:pt x="0" y="0"/>
                </a:lnTo>
                <a:close/>
              </a:path>
            </a:pathLst>
          </a:custGeom>
          <a:solidFill>
            <a:srgbClr val="EF46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6" name="object 39"/>
          <p:cNvSpPr txBox="1"/>
          <p:nvPr/>
        </p:nvSpPr>
        <p:spPr>
          <a:xfrm>
            <a:off x="3735387" y="2470150"/>
            <a:ext cx="104775" cy="1619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900" b="1" spc="12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57" name="object 40"/>
          <p:cNvSpPr>
            <a:spLocks/>
          </p:cNvSpPr>
          <p:nvPr/>
        </p:nvSpPr>
        <p:spPr bwMode="auto">
          <a:xfrm>
            <a:off x="5922962" y="2295525"/>
            <a:ext cx="385763" cy="385763"/>
          </a:xfrm>
          <a:custGeom>
            <a:avLst/>
            <a:gdLst>
              <a:gd name="T0" fmla="*/ 0 w 385445"/>
              <a:gd name="T1" fmla="*/ 0 h 385444"/>
              <a:gd name="T2" fmla="*/ 0 w 385445"/>
              <a:gd name="T3" fmla="*/ 385713 h 385444"/>
              <a:gd name="T4" fmla="*/ 385712 w 385445"/>
              <a:gd name="T5" fmla="*/ 385713 h 385444"/>
              <a:gd name="T6" fmla="*/ 0 w 385445"/>
              <a:gd name="T7" fmla="*/ 0 h 3854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5445" h="385444">
                <a:moveTo>
                  <a:pt x="0" y="0"/>
                </a:moveTo>
                <a:lnTo>
                  <a:pt x="0" y="385394"/>
                </a:lnTo>
                <a:lnTo>
                  <a:pt x="385394" y="385394"/>
                </a:lnTo>
                <a:lnTo>
                  <a:pt x="0" y="0"/>
                </a:lnTo>
                <a:close/>
              </a:path>
            </a:pathLst>
          </a:custGeom>
          <a:solidFill>
            <a:srgbClr val="EF46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8" name="object 41"/>
          <p:cNvSpPr txBox="1"/>
          <p:nvPr/>
        </p:nvSpPr>
        <p:spPr>
          <a:xfrm>
            <a:off x="5965825" y="2470150"/>
            <a:ext cx="104775" cy="1619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900" b="1" spc="12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59" name="object 42"/>
          <p:cNvSpPr>
            <a:spLocks/>
          </p:cNvSpPr>
          <p:nvPr/>
        </p:nvSpPr>
        <p:spPr bwMode="auto">
          <a:xfrm>
            <a:off x="8093075" y="2295525"/>
            <a:ext cx="384175" cy="385763"/>
          </a:xfrm>
          <a:custGeom>
            <a:avLst/>
            <a:gdLst>
              <a:gd name="T0" fmla="*/ 0 w 385445"/>
              <a:gd name="T1" fmla="*/ 0 h 385444"/>
              <a:gd name="T2" fmla="*/ 0 w 385445"/>
              <a:gd name="T3" fmla="*/ 385713 h 385444"/>
              <a:gd name="T4" fmla="*/ 384124 w 385445"/>
              <a:gd name="T5" fmla="*/ 385713 h 385444"/>
              <a:gd name="T6" fmla="*/ 0 w 385445"/>
              <a:gd name="T7" fmla="*/ 0 h 3854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5445" h="385444">
                <a:moveTo>
                  <a:pt x="0" y="0"/>
                </a:moveTo>
                <a:lnTo>
                  <a:pt x="0" y="385394"/>
                </a:lnTo>
                <a:lnTo>
                  <a:pt x="385394" y="385394"/>
                </a:lnTo>
                <a:lnTo>
                  <a:pt x="0" y="0"/>
                </a:lnTo>
                <a:close/>
              </a:path>
            </a:pathLst>
          </a:custGeom>
          <a:solidFill>
            <a:srgbClr val="EF46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60" name="object 43"/>
          <p:cNvSpPr txBox="1"/>
          <p:nvPr/>
        </p:nvSpPr>
        <p:spPr>
          <a:xfrm>
            <a:off x="8134350" y="2470150"/>
            <a:ext cx="104775" cy="1619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900" b="1" spc="12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61" name="object 44"/>
          <p:cNvSpPr>
            <a:spLocks/>
          </p:cNvSpPr>
          <p:nvPr/>
        </p:nvSpPr>
        <p:spPr bwMode="auto">
          <a:xfrm>
            <a:off x="8050212" y="4595813"/>
            <a:ext cx="384175" cy="385762"/>
          </a:xfrm>
          <a:custGeom>
            <a:avLst/>
            <a:gdLst>
              <a:gd name="T0" fmla="*/ 0 w 385445"/>
              <a:gd name="T1" fmla="*/ 0 h 385445"/>
              <a:gd name="T2" fmla="*/ 0 w 385445"/>
              <a:gd name="T3" fmla="*/ 385711 h 385445"/>
              <a:gd name="T4" fmla="*/ 384124 w 385445"/>
              <a:gd name="T5" fmla="*/ 385711 h 385445"/>
              <a:gd name="T6" fmla="*/ 0 w 385445"/>
              <a:gd name="T7" fmla="*/ 0 h 38544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5445" h="385445">
                <a:moveTo>
                  <a:pt x="0" y="0"/>
                </a:moveTo>
                <a:lnTo>
                  <a:pt x="0" y="385394"/>
                </a:lnTo>
                <a:lnTo>
                  <a:pt x="385394" y="385394"/>
                </a:lnTo>
                <a:lnTo>
                  <a:pt x="0" y="0"/>
                </a:lnTo>
                <a:close/>
              </a:path>
            </a:pathLst>
          </a:custGeom>
          <a:solidFill>
            <a:srgbClr val="EF46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62" name="object 45"/>
          <p:cNvSpPr txBox="1"/>
          <p:nvPr/>
        </p:nvSpPr>
        <p:spPr>
          <a:xfrm>
            <a:off x="8089900" y="4770438"/>
            <a:ext cx="107950" cy="1619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900" b="1" spc="14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900">
              <a:latin typeface="Arial"/>
              <a:cs typeface="Arial"/>
            </a:endParaRPr>
          </a:p>
        </p:txBody>
      </p:sp>
      <p:sp>
        <p:nvSpPr>
          <p:cNvPr id="63" name="object 46"/>
          <p:cNvSpPr>
            <a:spLocks/>
          </p:cNvSpPr>
          <p:nvPr/>
        </p:nvSpPr>
        <p:spPr bwMode="auto">
          <a:xfrm>
            <a:off x="5840412" y="4595813"/>
            <a:ext cx="385763" cy="385762"/>
          </a:xfrm>
          <a:custGeom>
            <a:avLst/>
            <a:gdLst>
              <a:gd name="T0" fmla="*/ 0 w 385445"/>
              <a:gd name="T1" fmla="*/ 0 h 385445"/>
              <a:gd name="T2" fmla="*/ 0 w 385445"/>
              <a:gd name="T3" fmla="*/ 385711 h 385445"/>
              <a:gd name="T4" fmla="*/ 385712 w 385445"/>
              <a:gd name="T5" fmla="*/ 385711 h 385445"/>
              <a:gd name="T6" fmla="*/ 0 w 385445"/>
              <a:gd name="T7" fmla="*/ 0 h 38544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5445" h="385445">
                <a:moveTo>
                  <a:pt x="0" y="0"/>
                </a:moveTo>
                <a:lnTo>
                  <a:pt x="0" y="385394"/>
                </a:lnTo>
                <a:lnTo>
                  <a:pt x="385394" y="385394"/>
                </a:lnTo>
                <a:lnTo>
                  <a:pt x="0" y="0"/>
                </a:lnTo>
                <a:close/>
              </a:path>
            </a:pathLst>
          </a:custGeom>
          <a:solidFill>
            <a:srgbClr val="EF46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64" name="object 47"/>
          <p:cNvSpPr txBox="1"/>
          <p:nvPr/>
        </p:nvSpPr>
        <p:spPr>
          <a:xfrm>
            <a:off x="5888037" y="4770438"/>
            <a:ext cx="93663" cy="1619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900" b="1" spc="3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sp>
        <p:nvSpPr>
          <p:cNvPr id="65" name="object 48"/>
          <p:cNvSpPr>
            <a:spLocks/>
          </p:cNvSpPr>
          <p:nvPr/>
        </p:nvSpPr>
        <p:spPr bwMode="auto">
          <a:xfrm>
            <a:off x="3676650" y="4595813"/>
            <a:ext cx="385762" cy="385762"/>
          </a:xfrm>
          <a:custGeom>
            <a:avLst/>
            <a:gdLst>
              <a:gd name="T0" fmla="*/ 0 w 385445"/>
              <a:gd name="T1" fmla="*/ 0 h 385445"/>
              <a:gd name="T2" fmla="*/ 0 w 385445"/>
              <a:gd name="T3" fmla="*/ 385711 h 385445"/>
              <a:gd name="T4" fmla="*/ 385711 w 385445"/>
              <a:gd name="T5" fmla="*/ 385711 h 385445"/>
              <a:gd name="T6" fmla="*/ 0 w 385445"/>
              <a:gd name="T7" fmla="*/ 0 h 38544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5445" h="385445">
                <a:moveTo>
                  <a:pt x="0" y="0"/>
                </a:moveTo>
                <a:lnTo>
                  <a:pt x="0" y="385394"/>
                </a:lnTo>
                <a:lnTo>
                  <a:pt x="385394" y="385394"/>
                </a:lnTo>
                <a:lnTo>
                  <a:pt x="0" y="0"/>
                </a:lnTo>
                <a:close/>
              </a:path>
            </a:pathLst>
          </a:custGeom>
          <a:solidFill>
            <a:srgbClr val="EF46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66" name="object 49"/>
          <p:cNvSpPr txBox="1"/>
          <p:nvPr/>
        </p:nvSpPr>
        <p:spPr>
          <a:xfrm>
            <a:off x="3717925" y="4770438"/>
            <a:ext cx="107950" cy="1619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900" b="1" spc="13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</p:txBody>
      </p:sp>
      <p:sp>
        <p:nvSpPr>
          <p:cNvPr id="67" name="object 50"/>
          <p:cNvSpPr>
            <a:spLocks/>
          </p:cNvSpPr>
          <p:nvPr/>
        </p:nvSpPr>
        <p:spPr bwMode="auto">
          <a:xfrm>
            <a:off x="1454150" y="4595813"/>
            <a:ext cx="385762" cy="385762"/>
          </a:xfrm>
          <a:custGeom>
            <a:avLst/>
            <a:gdLst>
              <a:gd name="T0" fmla="*/ 0 w 385444"/>
              <a:gd name="T1" fmla="*/ 0 h 385445"/>
              <a:gd name="T2" fmla="*/ 0 w 385444"/>
              <a:gd name="T3" fmla="*/ 385711 h 385445"/>
              <a:gd name="T4" fmla="*/ 385712 w 385444"/>
              <a:gd name="T5" fmla="*/ 385711 h 385445"/>
              <a:gd name="T6" fmla="*/ 0 w 385444"/>
              <a:gd name="T7" fmla="*/ 0 h 38544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5444" h="385445">
                <a:moveTo>
                  <a:pt x="0" y="0"/>
                </a:moveTo>
                <a:lnTo>
                  <a:pt x="0" y="385394"/>
                </a:lnTo>
                <a:lnTo>
                  <a:pt x="385394" y="385394"/>
                </a:lnTo>
                <a:lnTo>
                  <a:pt x="0" y="0"/>
                </a:lnTo>
                <a:close/>
              </a:path>
            </a:pathLst>
          </a:custGeom>
          <a:solidFill>
            <a:srgbClr val="EF46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68" name="object 51"/>
          <p:cNvSpPr txBox="1"/>
          <p:nvPr/>
        </p:nvSpPr>
        <p:spPr>
          <a:xfrm>
            <a:off x="1498600" y="4770438"/>
            <a:ext cx="101600" cy="1619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900" b="1" spc="9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725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1242060" cy="7560309"/>
          </a:xfrm>
          <a:custGeom>
            <a:avLst/>
            <a:gdLst/>
            <a:ahLst/>
            <a:cxnLst/>
            <a:rect l="l" t="t" r="r" b="b"/>
            <a:pathLst>
              <a:path w="1242060" h="7560309">
                <a:moveTo>
                  <a:pt x="0" y="7560005"/>
                </a:moveTo>
                <a:lnTo>
                  <a:pt x="1241996" y="7560005"/>
                </a:lnTo>
                <a:lnTo>
                  <a:pt x="1241996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EF4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3828" y="362254"/>
            <a:ext cx="774344" cy="438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91258" y="403187"/>
            <a:ext cx="9102142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200" dirty="0" smtClean="0">
                <a:solidFill>
                  <a:srgbClr val="EF464D"/>
                </a:solidFill>
              </a:rPr>
              <a:t>PRINCIPE D’ETIQUETAGE (1/5) 	</a:t>
            </a:r>
            <a:endParaRPr sz="2200" dirty="0"/>
          </a:p>
        </p:txBody>
      </p:sp>
      <p:sp>
        <p:nvSpPr>
          <p:cNvPr id="9" name="object 9"/>
          <p:cNvSpPr/>
          <p:nvPr/>
        </p:nvSpPr>
        <p:spPr>
          <a:xfrm>
            <a:off x="10230498" y="12"/>
            <a:ext cx="461645" cy="461645"/>
          </a:xfrm>
          <a:custGeom>
            <a:avLst/>
            <a:gdLst/>
            <a:ahLst/>
            <a:cxnLst/>
            <a:rect l="l" t="t" r="r" b="b"/>
            <a:pathLst>
              <a:path w="461645" h="461645">
                <a:moveTo>
                  <a:pt x="0" y="461492"/>
                </a:moveTo>
                <a:lnTo>
                  <a:pt x="461492" y="461492"/>
                </a:lnTo>
                <a:lnTo>
                  <a:pt x="461492" y="0"/>
                </a:lnTo>
                <a:lnTo>
                  <a:pt x="0" y="0"/>
                </a:lnTo>
                <a:lnTo>
                  <a:pt x="0" y="461492"/>
                </a:lnTo>
                <a:close/>
              </a:path>
            </a:pathLst>
          </a:custGeom>
          <a:solidFill>
            <a:srgbClr val="EF4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391508" y="110743"/>
            <a:ext cx="1397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17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300">
              <a:latin typeface="Arial"/>
              <a:cs typeface="Arial"/>
            </a:endParaRPr>
          </a:p>
        </p:txBody>
      </p:sp>
      <p:sp>
        <p:nvSpPr>
          <p:cNvPr id="69" name="Espace réservé du contenu 2"/>
          <p:cNvSpPr txBox="1">
            <a:spLocks/>
          </p:cNvSpPr>
          <p:nvPr/>
        </p:nvSpPr>
        <p:spPr>
          <a:xfrm>
            <a:off x="1903449" y="1952625"/>
            <a:ext cx="4313864" cy="1227786"/>
          </a:xfrm>
          <a:prstGeom prst="rect">
            <a:avLst/>
          </a:prstGeom>
        </p:spPr>
        <p:txBody>
          <a:bodyPr wrap="square" lIns="0" tIns="0" rIns="0" bIns="0">
            <a:normAutofit fontScale="92500" lnSpcReduction="20000"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lvl="3" indent="-342900">
              <a:buFont typeface="Wingdings 2" panose="05020102010507070707" pitchFamily="18" charset="2"/>
              <a:buChar char="P"/>
            </a:pPr>
            <a:r>
              <a:rPr lang="fr-FR" sz="1900" kern="0" dirty="0" smtClean="0">
                <a:solidFill>
                  <a:sysClr val="windowText" lastClr="000000"/>
                </a:solidFill>
              </a:rPr>
              <a:t>Ne sera déménagé </a:t>
            </a:r>
            <a:r>
              <a:rPr lang="fr-FR" sz="1900" u="sng" kern="0" dirty="0" smtClean="0">
                <a:solidFill>
                  <a:sysClr val="windowText" lastClr="000000"/>
                </a:solidFill>
              </a:rPr>
              <a:t>QUE</a:t>
            </a:r>
            <a:r>
              <a:rPr lang="fr-FR" sz="1900" kern="0" dirty="0" smtClean="0">
                <a:solidFill>
                  <a:sysClr val="windowText" lastClr="000000"/>
                </a:solidFill>
              </a:rPr>
              <a:t> ce qui est étiqueté</a:t>
            </a:r>
          </a:p>
          <a:p>
            <a:pPr marL="342900" lvl="3" indent="-342900">
              <a:buFont typeface="Wingdings 2" panose="05020102010507070707" pitchFamily="18" charset="2"/>
              <a:buChar char="P"/>
            </a:pPr>
            <a:r>
              <a:rPr lang="fr-FR" sz="1900" kern="0" dirty="0" smtClean="0">
                <a:solidFill>
                  <a:sysClr val="windowText" lastClr="000000"/>
                </a:solidFill>
              </a:rPr>
              <a:t>L’étiquetage est donc très important pour que chacun puisse retrouver ses affaires sur le nouveau site</a:t>
            </a:r>
          </a:p>
          <a:p>
            <a:pPr>
              <a:buFont typeface="Wingdings 2" panose="05020102010507070707" pitchFamily="18" charset="2"/>
              <a:buChar char="P"/>
            </a:pPr>
            <a:endParaRPr lang="fr-FR" kern="0" dirty="0" smtClean="0"/>
          </a:p>
          <a:p>
            <a:endParaRPr lang="fr-FR" kern="0" dirty="0"/>
          </a:p>
        </p:txBody>
      </p:sp>
      <p:sp>
        <p:nvSpPr>
          <p:cNvPr id="70" name="object 14"/>
          <p:cNvSpPr/>
          <p:nvPr/>
        </p:nvSpPr>
        <p:spPr>
          <a:xfrm>
            <a:off x="1272045" y="1944883"/>
            <a:ext cx="573512" cy="5701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Rectangle : coins arrondis 6"/>
          <p:cNvSpPr/>
          <p:nvPr/>
        </p:nvSpPr>
        <p:spPr>
          <a:xfrm>
            <a:off x="1268501" y="3662547"/>
            <a:ext cx="4948812" cy="200059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ysDash"/>
            <a:miter lim="800000"/>
          </a:ln>
          <a:effectLst/>
        </p:spPr>
        <p:txBody>
          <a:bodyPr rot="0" spcFirstLastPara="0" vert="horz" wrap="square" lIns="0" tIns="144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 quoi servent les étiquettes ?</a:t>
            </a:r>
            <a:r>
              <a:rPr lang="fr-FR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Elles </a:t>
            </a:r>
            <a:r>
              <a:rPr lang="fr-FR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permettent aux déménageurs </a:t>
            </a:r>
            <a:endParaRPr lang="fr-FR" dirty="0" smtClean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6000" indent="-2286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D’identifier </a:t>
            </a:r>
            <a:r>
              <a:rPr lang="fr-FR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ce qui est à déménager</a:t>
            </a:r>
            <a:endParaRPr lang="fr-FR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6000" indent="-2286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 déposer les cartons, bacs plastiques &amp; rangements collectifs</a:t>
            </a:r>
            <a:r>
              <a:rPr lang="fr-FR" b="1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smtClean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sur la bonne zone </a:t>
            </a:r>
            <a:r>
              <a:rPr lang="fr-FR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à l’arrivée.</a:t>
            </a:r>
            <a:endParaRPr lang="fr-FR" dirty="0" smtClean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>
              <a:lnSpc>
                <a:spcPct val="107000"/>
              </a:lnSpc>
              <a:spcAft>
                <a:spcPts val="800"/>
              </a:spcAft>
            </a:pPr>
            <a:r>
              <a:rPr lang="fr-FR" sz="9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Espace réservé du contenu 2"/>
          <p:cNvSpPr txBox="1">
            <a:spLocks/>
          </p:cNvSpPr>
          <p:nvPr/>
        </p:nvSpPr>
        <p:spPr>
          <a:xfrm>
            <a:off x="6504984" y="1776944"/>
            <a:ext cx="4026224" cy="3886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fr-FR" sz="1900" b="1" kern="0" dirty="0" smtClean="0">
                <a:solidFill>
                  <a:sysClr val="windowText" lastClr="000000"/>
                </a:solidFill>
              </a:rPr>
              <a:t>Quand ? </a:t>
            </a:r>
            <a:r>
              <a:rPr lang="fr-FR" sz="1900" kern="0" dirty="0" smtClean="0">
                <a:solidFill>
                  <a:sysClr val="windowText" lastClr="000000"/>
                </a:solidFill>
              </a:rPr>
              <a:t/>
            </a:r>
            <a:br>
              <a:rPr lang="fr-FR" sz="1900" kern="0" dirty="0" smtClean="0">
                <a:solidFill>
                  <a:sysClr val="windowText" lastClr="000000"/>
                </a:solidFill>
              </a:rPr>
            </a:br>
            <a:r>
              <a:rPr lang="fr-FR" sz="1900" kern="0" dirty="0" smtClean="0">
                <a:solidFill>
                  <a:sysClr val="windowText" lastClr="000000"/>
                </a:solidFill>
              </a:rPr>
              <a:t>A partir de maintenant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endParaRPr lang="fr-FR" sz="1900" kern="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fr-FR" sz="1900" b="1" kern="0" dirty="0" smtClean="0">
                <a:solidFill>
                  <a:sysClr val="windowText" lastClr="000000"/>
                </a:solidFill>
              </a:rPr>
              <a:t>Où trouver les étiquettes ?</a:t>
            </a:r>
            <a:r>
              <a:rPr lang="fr-FR" sz="1900" kern="0" dirty="0" smtClean="0">
                <a:solidFill>
                  <a:sysClr val="windowText" lastClr="000000"/>
                </a:solidFill>
              </a:rPr>
              <a:t/>
            </a:r>
            <a:br>
              <a:rPr lang="fr-FR" sz="1900" kern="0" dirty="0" smtClean="0">
                <a:solidFill>
                  <a:sysClr val="windowText" lastClr="000000"/>
                </a:solidFill>
              </a:rPr>
            </a:br>
            <a:r>
              <a:rPr lang="fr-FR" sz="1900" kern="0" dirty="0" smtClean="0">
                <a:solidFill>
                  <a:sysClr val="windowText" lastClr="000000"/>
                </a:solidFill>
              </a:rPr>
              <a:t>Des étiquettes avec la couleur de votre étage et votre code d’affectation seront distribuées à chacun par les référents transferts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endParaRPr lang="fr-FR" sz="1900" kern="0" dirty="0" smtClean="0">
              <a:solidFill>
                <a:sysClr val="windowText" lastClr="000000"/>
              </a:solidFill>
            </a:endParaRPr>
          </a:p>
          <a:p>
            <a:pPr>
              <a:buFont typeface="Wingdings 2" panose="05020102010507070707" pitchFamily="18" charset="2"/>
              <a:buChar char="P"/>
            </a:pPr>
            <a:r>
              <a:rPr lang="fr-FR" sz="1900" b="1" kern="0" dirty="0" smtClean="0">
                <a:solidFill>
                  <a:sysClr val="windowText" lastClr="000000"/>
                </a:solidFill>
              </a:rPr>
              <a:t>Où les coller ?</a:t>
            </a:r>
            <a:r>
              <a:rPr lang="fr-FR" sz="1900" kern="0" dirty="0" smtClean="0">
                <a:solidFill>
                  <a:sysClr val="windowText" lastClr="000000"/>
                </a:solidFill>
              </a:rPr>
              <a:t/>
            </a:r>
            <a:br>
              <a:rPr lang="fr-FR" sz="1900" kern="0" dirty="0" smtClean="0">
                <a:solidFill>
                  <a:sysClr val="windowText" lastClr="000000"/>
                </a:solidFill>
              </a:rPr>
            </a:br>
            <a:r>
              <a:rPr lang="fr-FR" sz="1900" kern="0" dirty="0" smtClean="0">
                <a:solidFill>
                  <a:sysClr val="windowText" lastClr="000000"/>
                </a:solidFill>
              </a:rPr>
              <a:t>Il faut les coller sur le côté des cartons pour qu’elles soient bien visibles, et recopier directement sur le carton votre nom et code d’affectation au marqueur.</a:t>
            </a:r>
          </a:p>
          <a:p>
            <a:pPr>
              <a:buFont typeface="Wingdings 2" panose="05020102010507070707" pitchFamily="18" charset="2"/>
              <a:buChar char="P"/>
            </a:pPr>
            <a:endParaRPr lang="fr-FR" sz="1900" kern="0" dirty="0" smtClean="0">
              <a:solidFill>
                <a:sysClr val="windowText" lastClr="000000"/>
              </a:solidFill>
            </a:endParaRPr>
          </a:p>
          <a:p>
            <a:pPr>
              <a:buFont typeface="Wingdings 2" panose="05020102010507070707" pitchFamily="18" charset="2"/>
              <a:buChar char="P"/>
            </a:pPr>
            <a:endParaRPr lang="fr-FR" sz="1900" kern="0" dirty="0" smtClean="0">
              <a:solidFill>
                <a:sysClr val="windowText" lastClr="000000"/>
              </a:solidFill>
            </a:endParaRPr>
          </a:p>
          <a:p>
            <a:pPr>
              <a:buFont typeface="Wingdings 2" panose="05020102010507070707" pitchFamily="18" charset="2"/>
              <a:buChar char="P"/>
            </a:pPr>
            <a:endParaRPr lang="fr-FR" sz="2100" kern="0" dirty="0" smtClean="0">
              <a:solidFill>
                <a:sysClr val="windowText" lastClr="000000"/>
              </a:solidFill>
            </a:endParaRPr>
          </a:p>
          <a:p>
            <a:endParaRPr lang="fr-FR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73" name="Connecteur droit 72"/>
          <p:cNvCxnSpPr/>
          <p:nvPr/>
        </p:nvCxnSpPr>
        <p:spPr>
          <a:xfrm flipH="1">
            <a:off x="6363004" y="1724024"/>
            <a:ext cx="1" cy="4326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space réservé du contenu 2"/>
          <p:cNvSpPr txBox="1">
            <a:spLocks/>
          </p:cNvSpPr>
          <p:nvPr/>
        </p:nvSpPr>
        <p:spPr>
          <a:xfrm>
            <a:off x="6504984" y="5437119"/>
            <a:ext cx="4644938" cy="1227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buNone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81051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1242060" cy="7560309"/>
          </a:xfrm>
          <a:custGeom>
            <a:avLst/>
            <a:gdLst/>
            <a:ahLst/>
            <a:cxnLst/>
            <a:rect l="l" t="t" r="r" b="b"/>
            <a:pathLst>
              <a:path w="1242060" h="7560309">
                <a:moveTo>
                  <a:pt x="0" y="7560005"/>
                </a:moveTo>
                <a:lnTo>
                  <a:pt x="1241996" y="7560005"/>
                </a:lnTo>
                <a:lnTo>
                  <a:pt x="1241996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EF4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3828" y="362254"/>
            <a:ext cx="774344" cy="438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91258" y="403187"/>
            <a:ext cx="9102142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200" dirty="0" smtClean="0">
                <a:solidFill>
                  <a:srgbClr val="EF464D"/>
                </a:solidFill>
              </a:rPr>
              <a:t>PRINCIPE D’ETIQUETAGE (2/5) 	</a:t>
            </a:r>
            <a:endParaRPr sz="2200" dirty="0"/>
          </a:p>
        </p:txBody>
      </p:sp>
      <p:sp>
        <p:nvSpPr>
          <p:cNvPr id="9" name="object 9"/>
          <p:cNvSpPr/>
          <p:nvPr/>
        </p:nvSpPr>
        <p:spPr>
          <a:xfrm>
            <a:off x="10230498" y="12"/>
            <a:ext cx="461645" cy="461645"/>
          </a:xfrm>
          <a:custGeom>
            <a:avLst/>
            <a:gdLst/>
            <a:ahLst/>
            <a:cxnLst/>
            <a:rect l="l" t="t" r="r" b="b"/>
            <a:pathLst>
              <a:path w="461645" h="461645">
                <a:moveTo>
                  <a:pt x="0" y="461492"/>
                </a:moveTo>
                <a:lnTo>
                  <a:pt x="461492" y="461492"/>
                </a:lnTo>
                <a:lnTo>
                  <a:pt x="461492" y="0"/>
                </a:lnTo>
                <a:lnTo>
                  <a:pt x="0" y="0"/>
                </a:lnTo>
                <a:lnTo>
                  <a:pt x="0" y="461492"/>
                </a:lnTo>
                <a:close/>
              </a:path>
            </a:pathLst>
          </a:custGeom>
          <a:solidFill>
            <a:srgbClr val="EF4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391508" y="110743"/>
            <a:ext cx="1397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17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16" name="Image 15" descr="etiquette_ronde_bleue.jpg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25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4404" y="4445743"/>
            <a:ext cx="1409700" cy="142144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C82311F8-4927-47B5-81A2-EBF0C78771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863" y="1720059"/>
            <a:ext cx="1323975" cy="133734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3FB5B081-E554-4150-ABE3-3F2E2C0863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404" y="3083740"/>
            <a:ext cx="1272891" cy="1266634"/>
          </a:xfrm>
          <a:prstGeom prst="rect">
            <a:avLst/>
          </a:prstGeom>
        </p:spPr>
      </p:pic>
      <p:sp>
        <p:nvSpPr>
          <p:cNvPr id="19" name="Rectangle : coins arrondis 6"/>
          <p:cNvSpPr/>
          <p:nvPr/>
        </p:nvSpPr>
        <p:spPr>
          <a:xfrm>
            <a:off x="4548253" y="823488"/>
            <a:ext cx="3188152" cy="58711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ysDash"/>
            <a:miter lim="800000"/>
          </a:ln>
          <a:effectLst/>
        </p:spPr>
        <p:txBody>
          <a:bodyPr rot="0" spcFirstLastPara="0" vert="horz" wrap="square" lIns="0" tIns="144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b="1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&gt;&gt; A destination de Schuman</a:t>
            </a:r>
            <a:r>
              <a:rPr lang="fr-FR" sz="9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97868" y="2204067"/>
            <a:ext cx="2328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vers le RDC BAS Rouge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97868" y="3532391"/>
            <a:ext cx="2456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vers le RDC HAUT Jaune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34104" y="4971797"/>
            <a:ext cx="1747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vers le R+1 Bleu </a:t>
            </a:r>
          </a:p>
        </p:txBody>
      </p:sp>
      <p:pic>
        <p:nvPicPr>
          <p:cNvPr id="23" name="Image 22" descr="etiquette_ronde_orange.jpg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1800000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7218" y="5969605"/>
            <a:ext cx="1390650" cy="137302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334104" y="6451861"/>
            <a:ext cx="1961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vers le R+2 Orange</a:t>
            </a:r>
          </a:p>
        </p:txBody>
      </p:sp>
      <p:cxnSp>
        <p:nvCxnSpPr>
          <p:cNvPr id="25" name="Connecteur droit 24"/>
          <p:cNvCxnSpPr/>
          <p:nvPr/>
        </p:nvCxnSpPr>
        <p:spPr>
          <a:xfrm>
            <a:off x="6455845" y="2031401"/>
            <a:ext cx="35425" cy="50385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0729" y="1724025"/>
            <a:ext cx="1402202" cy="141439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8427663" y="2204067"/>
            <a:ext cx="2253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vers le R+3 Vert foncé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2488" y="3211309"/>
            <a:ext cx="1414395" cy="138391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426883" y="3672517"/>
            <a:ext cx="1725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vers le R+4 Rose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02931" y="5122019"/>
            <a:ext cx="1683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vers le </a:t>
            </a:r>
            <a:r>
              <a:rPr lang="fr-FR" b="1" dirty="0" smtClean="0"/>
              <a:t>R+5 Noir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535" y="4668110"/>
            <a:ext cx="1361396" cy="136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1242060" cy="7560309"/>
          </a:xfrm>
          <a:custGeom>
            <a:avLst/>
            <a:gdLst/>
            <a:ahLst/>
            <a:cxnLst/>
            <a:rect l="l" t="t" r="r" b="b"/>
            <a:pathLst>
              <a:path w="1242060" h="7560309">
                <a:moveTo>
                  <a:pt x="0" y="7560005"/>
                </a:moveTo>
                <a:lnTo>
                  <a:pt x="1241996" y="7560005"/>
                </a:lnTo>
                <a:lnTo>
                  <a:pt x="1241996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EF4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3828" y="362254"/>
            <a:ext cx="774344" cy="438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91258" y="403187"/>
            <a:ext cx="9102142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200" dirty="0" smtClean="0">
                <a:solidFill>
                  <a:srgbClr val="EF464D"/>
                </a:solidFill>
              </a:rPr>
              <a:t>PRINCIPE D’ETIQUETAGE (4/5) 	</a:t>
            </a:r>
            <a:endParaRPr sz="2200" dirty="0"/>
          </a:p>
        </p:txBody>
      </p:sp>
      <p:sp>
        <p:nvSpPr>
          <p:cNvPr id="9" name="object 9"/>
          <p:cNvSpPr/>
          <p:nvPr/>
        </p:nvSpPr>
        <p:spPr>
          <a:xfrm>
            <a:off x="10230498" y="12"/>
            <a:ext cx="461645" cy="461645"/>
          </a:xfrm>
          <a:custGeom>
            <a:avLst/>
            <a:gdLst/>
            <a:ahLst/>
            <a:cxnLst/>
            <a:rect l="l" t="t" r="r" b="b"/>
            <a:pathLst>
              <a:path w="461645" h="461645">
                <a:moveTo>
                  <a:pt x="0" y="461492"/>
                </a:moveTo>
                <a:lnTo>
                  <a:pt x="461492" y="461492"/>
                </a:lnTo>
                <a:lnTo>
                  <a:pt x="461492" y="0"/>
                </a:lnTo>
                <a:lnTo>
                  <a:pt x="0" y="0"/>
                </a:lnTo>
                <a:lnTo>
                  <a:pt x="0" y="461492"/>
                </a:lnTo>
                <a:close/>
              </a:path>
            </a:pathLst>
          </a:custGeom>
          <a:solidFill>
            <a:srgbClr val="EF4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391508" y="110743"/>
            <a:ext cx="1397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17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300">
              <a:latin typeface="Arial"/>
              <a:cs typeface="Arial"/>
            </a:endParaRPr>
          </a:p>
        </p:txBody>
      </p:sp>
      <p:sp>
        <p:nvSpPr>
          <p:cNvPr id="19" name="Rectangle : coins arrondis 6"/>
          <p:cNvSpPr/>
          <p:nvPr/>
        </p:nvSpPr>
        <p:spPr>
          <a:xfrm>
            <a:off x="1309642" y="906571"/>
            <a:ext cx="3188152" cy="34001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ysDash"/>
            <a:miter lim="800000"/>
          </a:ln>
          <a:effectLst/>
        </p:spPr>
        <p:txBody>
          <a:bodyPr rot="0" spcFirstLastPara="0" vert="horz" wrap="square" lIns="0" tIns="144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b="1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&gt;&gt; A destination de Belle Isle</a:t>
            </a:r>
            <a:r>
              <a:rPr lang="fr-FR" sz="9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6413500" y="1583764"/>
            <a:ext cx="0" cy="5622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789" y="1309032"/>
            <a:ext cx="1804572" cy="12314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28601" y="1740115"/>
            <a:ext cx="1870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vers le RDC Violet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77315356-9286-402E-BCA8-91846938D6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789" y="2550898"/>
            <a:ext cx="1799844" cy="12344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9269" y="2980639"/>
            <a:ext cx="1993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vers le R+1 Marron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E1EFF6A2-E2E4-481E-8BA6-AD52738E8D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846" y="3819413"/>
            <a:ext cx="1799844" cy="123920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428601" y="4210453"/>
            <a:ext cx="1683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vers le R+2 Noir</a:t>
            </a:r>
          </a:p>
        </p:txBody>
      </p:sp>
      <p:pic>
        <p:nvPicPr>
          <p:cNvPr id="27" name="Image 26" descr="etiquette_rectangle_gris.jpg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2800000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94512" y="5080157"/>
            <a:ext cx="1799844" cy="121300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348685" y="5440267"/>
            <a:ext cx="1646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vers le R+3 Gris</a:t>
            </a:r>
          </a:p>
        </p:txBody>
      </p:sp>
      <p:pic>
        <p:nvPicPr>
          <p:cNvPr id="29" name="Imag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846" y="6320840"/>
            <a:ext cx="1781176" cy="118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3385448" y="6654120"/>
            <a:ext cx="2145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vers le R+4 bleu clair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7837" y="1487601"/>
            <a:ext cx="1804572" cy="1243692"/>
          </a:xfrm>
          <a:prstGeom prst="rect">
            <a:avLst/>
          </a:prstGeom>
        </p:spPr>
      </p:pic>
      <p:sp>
        <p:nvSpPr>
          <p:cNvPr id="22" name="Rectangle : coins arrondis 6"/>
          <p:cNvSpPr/>
          <p:nvPr/>
        </p:nvSpPr>
        <p:spPr>
          <a:xfrm>
            <a:off x="6717837" y="909503"/>
            <a:ext cx="3188152" cy="34001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ysDash"/>
            <a:miter lim="800000"/>
          </a:ln>
          <a:effectLst/>
        </p:spPr>
        <p:txBody>
          <a:bodyPr rot="0" spcFirstLastPara="0" vert="horz" wrap="square" lIns="0" tIns="144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b="1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&gt;&gt; A destination de Sainte Marie</a:t>
            </a:r>
            <a:endParaRPr lang="fr-F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94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1242060" cy="7560309"/>
          </a:xfrm>
          <a:custGeom>
            <a:avLst/>
            <a:gdLst/>
            <a:ahLst/>
            <a:cxnLst/>
            <a:rect l="l" t="t" r="r" b="b"/>
            <a:pathLst>
              <a:path w="1242060" h="7560309">
                <a:moveTo>
                  <a:pt x="0" y="7560005"/>
                </a:moveTo>
                <a:lnTo>
                  <a:pt x="1241996" y="7560005"/>
                </a:lnTo>
                <a:lnTo>
                  <a:pt x="1241996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EF4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3828" y="362254"/>
            <a:ext cx="774344" cy="438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91258" y="403187"/>
            <a:ext cx="9102142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200" dirty="0" smtClean="0">
                <a:solidFill>
                  <a:srgbClr val="EF464D"/>
                </a:solidFill>
              </a:rPr>
              <a:t>PRINCIPE D’ETIQUETAGE (5/5) 	</a:t>
            </a:r>
            <a:endParaRPr sz="2200" dirty="0"/>
          </a:p>
        </p:txBody>
      </p:sp>
      <p:sp>
        <p:nvSpPr>
          <p:cNvPr id="9" name="object 9"/>
          <p:cNvSpPr/>
          <p:nvPr/>
        </p:nvSpPr>
        <p:spPr>
          <a:xfrm>
            <a:off x="10230498" y="12"/>
            <a:ext cx="461645" cy="461645"/>
          </a:xfrm>
          <a:custGeom>
            <a:avLst/>
            <a:gdLst/>
            <a:ahLst/>
            <a:cxnLst/>
            <a:rect l="l" t="t" r="r" b="b"/>
            <a:pathLst>
              <a:path w="461645" h="461645">
                <a:moveTo>
                  <a:pt x="0" y="461492"/>
                </a:moveTo>
                <a:lnTo>
                  <a:pt x="461492" y="461492"/>
                </a:lnTo>
                <a:lnTo>
                  <a:pt x="461492" y="0"/>
                </a:lnTo>
                <a:lnTo>
                  <a:pt x="0" y="0"/>
                </a:lnTo>
                <a:lnTo>
                  <a:pt x="0" y="461492"/>
                </a:lnTo>
                <a:close/>
              </a:path>
            </a:pathLst>
          </a:custGeom>
          <a:solidFill>
            <a:srgbClr val="EF4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391508" y="110743"/>
            <a:ext cx="1397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17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300">
              <a:latin typeface="Arial"/>
              <a:cs typeface="Arial"/>
            </a:endParaRPr>
          </a:p>
        </p:txBody>
      </p:sp>
      <p:sp>
        <p:nvSpPr>
          <p:cNvPr id="21" name="Espace réservé du contenu 9"/>
          <p:cNvSpPr txBox="1">
            <a:spLocks/>
          </p:cNvSpPr>
          <p:nvPr/>
        </p:nvSpPr>
        <p:spPr>
          <a:xfrm>
            <a:off x="1993900" y="3552825"/>
            <a:ext cx="5894090" cy="37776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fr-FR" sz="1600" kern="0" smtClean="0"/>
          </a:p>
          <a:p>
            <a:endParaRPr lang="fr-FR" kern="0" smtClean="0"/>
          </a:p>
          <a:p>
            <a:endParaRPr lang="fr-FR" kern="0" smtClean="0"/>
          </a:p>
          <a:p>
            <a:endParaRPr lang="fr-FR" kern="0" dirty="0"/>
          </a:p>
        </p:txBody>
      </p:sp>
      <p:sp>
        <p:nvSpPr>
          <p:cNvPr id="59" name="Espace réservé du contenu 38"/>
          <p:cNvSpPr txBox="1">
            <a:spLocks/>
          </p:cNvSpPr>
          <p:nvPr/>
        </p:nvSpPr>
        <p:spPr>
          <a:xfrm>
            <a:off x="2034025" y="1621657"/>
            <a:ext cx="4313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kern="0" dirty="0" smtClean="0"/>
              <a:t>Etiquette (exemple)</a:t>
            </a:r>
            <a:endParaRPr lang="fr-FR" b="1" kern="0" dirty="0"/>
          </a:p>
        </p:txBody>
      </p:sp>
      <p:sp>
        <p:nvSpPr>
          <p:cNvPr id="62" name="Text Box 96"/>
          <p:cNvSpPr txBox="1">
            <a:spLocks noChangeArrowheads="1"/>
          </p:cNvSpPr>
          <p:nvPr/>
        </p:nvSpPr>
        <p:spPr bwMode="auto">
          <a:xfrm>
            <a:off x="1306888" y="5490536"/>
            <a:ext cx="2050028" cy="35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3E020D"/>
              </a:buClr>
              <a:buFontTx/>
              <a:buNone/>
            </a:pPr>
            <a:r>
              <a:rPr lang="fr-FR" altLang="fr-FR" sz="1400" dirty="0" smtClean="0">
                <a:latin typeface="+mn-lt"/>
              </a:rPr>
              <a:t>La couleur de l’étiquette indique l’étage de destination</a:t>
            </a:r>
            <a:endParaRPr lang="fr-FR" altLang="fr-FR" sz="1400" dirty="0">
              <a:latin typeface="+mn-lt"/>
            </a:endParaRPr>
          </a:p>
        </p:txBody>
      </p:sp>
      <p:sp>
        <p:nvSpPr>
          <p:cNvPr id="63" name="Text Box 96"/>
          <p:cNvSpPr txBox="1">
            <a:spLocks noChangeArrowheads="1"/>
          </p:cNvSpPr>
          <p:nvPr/>
        </p:nvSpPr>
        <p:spPr bwMode="auto">
          <a:xfrm>
            <a:off x="4249385" y="5736986"/>
            <a:ext cx="1551859" cy="35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3E020D"/>
              </a:buClr>
              <a:buFontTx/>
              <a:buNone/>
            </a:pPr>
            <a:r>
              <a:rPr lang="fr-FR" altLang="fr-FR" sz="1400" dirty="0" smtClean="0">
                <a:latin typeface="+mn-lt"/>
              </a:rPr>
              <a:t>Numéro de la zone de destination</a:t>
            </a:r>
            <a:endParaRPr lang="fr-FR" altLang="fr-FR" sz="1400" dirty="0">
              <a:latin typeface="+mn-lt"/>
            </a:endParaRPr>
          </a:p>
        </p:txBody>
      </p:sp>
      <p:sp>
        <p:nvSpPr>
          <p:cNvPr id="66" name="object 8"/>
          <p:cNvSpPr>
            <a:spLocks noChangeArrowheads="1"/>
          </p:cNvSpPr>
          <p:nvPr/>
        </p:nvSpPr>
        <p:spPr bwMode="auto">
          <a:xfrm>
            <a:off x="3006362" y="2606307"/>
            <a:ext cx="1047750" cy="552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Now Alt"/>
              </a:defRPr>
            </a:lvl1pPr>
            <a:lvl2pPr marL="742950" indent="-285750">
              <a:defRPr>
                <a:solidFill>
                  <a:schemeClr val="tx1"/>
                </a:solidFill>
                <a:latin typeface="Now Alt"/>
              </a:defRPr>
            </a:lvl2pPr>
            <a:lvl3pPr marL="1143000" indent="-228600">
              <a:defRPr>
                <a:solidFill>
                  <a:schemeClr val="tx1"/>
                </a:solidFill>
                <a:latin typeface="Now Alt"/>
              </a:defRPr>
            </a:lvl3pPr>
            <a:lvl4pPr marL="1600200" indent="-228600">
              <a:defRPr>
                <a:solidFill>
                  <a:schemeClr val="tx1"/>
                </a:solidFill>
                <a:latin typeface="Now Alt"/>
              </a:defRPr>
            </a:lvl4pPr>
            <a:lvl5pPr marL="2057400" indent="-228600">
              <a:defRPr>
                <a:solidFill>
                  <a:schemeClr val="tx1"/>
                </a:solidFill>
                <a:latin typeface="Now Al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ow Al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ow Al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ow Al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ow Al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7" name="object 10"/>
          <p:cNvSpPr>
            <a:spLocks/>
          </p:cNvSpPr>
          <p:nvPr/>
        </p:nvSpPr>
        <p:spPr bwMode="auto">
          <a:xfrm>
            <a:off x="3389386" y="3609305"/>
            <a:ext cx="447516" cy="449372"/>
          </a:xfrm>
          <a:custGeom>
            <a:avLst/>
            <a:gdLst>
              <a:gd name="T0" fmla="*/ 4053470 w 288925"/>
              <a:gd name="T1" fmla="*/ 1112191 h 288925"/>
              <a:gd name="T2" fmla="*/ 5334674 w 288925"/>
              <a:gd name="T3" fmla="*/ 1083837 h 288925"/>
              <a:gd name="T4" fmla="*/ 6447390 w 288925"/>
              <a:gd name="T5" fmla="*/ 1004881 h 288925"/>
              <a:gd name="T6" fmla="*/ 7324853 w 288925"/>
              <a:gd name="T7" fmla="*/ 884494 h 288925"/>
              <a:gd name="T8" fmla="*/ 7900292 w 288925"/>
              <a:gd name="T9" fmla="*/ 731835 h 288925"/>
              <a:gd name="T10" fmla="*/ 8106933 w 288925"/>
              <a:gd name="T11" fmla="*/ 556070 h 288925"/>
              <a:gd name="T12" fmla="*/ 7900292 w 288925"/>
              <a:gd name="T13" fmla="*/ 380289 h 288925"/>
              <a:gd name="T14" fmla="*/ 7324853 w 288925"/>
              <a:gd name="T15" fmla="*/ 227643 h 288925"/>
              <a:gd name="T16" fmla="*/ 6447390 w 288925"/>
              <a:gd name="T17" fmla="*/ 107274 h 288925"/>
              <a:gd name="T18" fmla="*/ 5334674 w 288925"/>
              <a:gd name="T19" fmla="*/ 28343 h 288925"/>
              <a:gd name="T20" fmla="*/ 4053470 w 288925"/>
              <a:gd name="T21" fmla="*/ 0 h 288925"/>
              <a:gd name="T22" fmla="*/ 2772258 w 288925"/>
              <a:gd name="T23" fmla="*/ 28343 h 288925"/>
              <a:gd name="T24" fmla="*/ 1659543 w 288925"/>
              <a:gd name="T25" fmla="*/ 107274 h 288925"/>
              <a:gd name="T26" fmla="*/ 782079 w 288925"/>
              <a:gd name="T27" fmla="*/ 227643 h 288925"/>
              <a:gd name="T28" fmla="*/ 206641 w 288925"/>
              <a:gd name="T29" fmla="*/ 380289 h 288925"/>
              <a:gd name="T30" fmla="*/ 0 w 288925"/>
              <a:gd name="T31" fmla="*/ 556070 h 288925"/>
              <a:gd name="T32" fmla="*/ 206641 w 288925"/>
              <a:gd name="T33" fmla="*/ 731835 h 288925"/>
              <a:gd name="T34" fmla="*/ 782079 w 288925"/>
              <a:gd name="T35" fmla="*/ 884494 h 288925"/>
              <a:gd name="T36" fmla="*/ 1659543 w 288925"/>
              <a:gd name="T37" fmla="*/ 1004881 h 288925"/>
              <a:gd name="T38" fmla="*/ 2772258 w 288925"/>
              <a:gd name="T39" fmla="*/ 1083837 h 288925"/>
              <a:gd name="T40" fmla="*/ 4053470 w 288925"/>
              <a:gd name="T41" fmla="*/ 1112191 h 28892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88925" h="288925">
                <a:moveTo>
                  <a:pt x="144297" y="288607"/>
                </a:moveTo>
                <a:lnTo>
                  <a:pt x="189906" y="281249"/>
                </a:lnTo>
                <a:lnTo>
                  <a:pt x="229517" y="260761"/>
                </a:lnTo>
                <a:lnTo>
                  <a:pt x="260753" y="229521"/>
                </a:lnTo>
                <a:lnTo>
                  <a:pt x="281238" y="189907"/>
                </a:lnTo>
                <a:lnTo>
                  <a:pt x="288594" y="144297"/>
                </a:lnTo>
                <a:lnTo>
                  <a:pt x="281238" y="98683"/>
                </a:lnTo>
                <a:lnTo>
                  <a:pt x="260753" y="59072"/>
                </a:lnTo>
                <a:lnTo>
                  <a:pt x="229517" y="27837"/>
                </a:lnTo>
                <a:lnTo>
                  <a:pt x="189906" y="7355"/>
                </a:lnTo>
                <a:lnTo>
                  <a:pt x="144297" y="0"/>
                </a:lnTo>
                <a:lnTo>
                  <a:pt x="98688" y="7355"/>
                </a:lnTo>
                <a:lnTo>
                  <a:pt x="59077" y="27837"/>
                </a:lnTo>
                <a:lnTo>
                  <a:pt x="27841" y="59072"/>
                </a:lnTo>
                <a:lnTo>
                  <a:pt x="7356" y="98683"/>
                </a:lnTo>
                <a:lnTo>
                  <a:pt x="0" y="144297"/>
                </a:lnTo>
                <a:lnTo>
                  <a:pt x="7356" y="189907"/>
                </a:lnTo>
                <a:lnTo>
                  <a:pt x="27841" y="229521"/>
                </a:lnTo>
                <a:lnTo>
                  <a:pt x="59077" y="260761"/>
                </a:lnTo>
                <a:lnTo>
                  <a:pt x="98688" y="281249"/>
                </a:lnTo>
                <a:lnTo>
                  <a:pt x="144297" y="288607"/>
                </a:lnTo>
                <a:close/>
              </a:path>
            </a:pathLst>
          </a:custGeom>
          <a:noFill/>
          <a:ln w="1846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69" name="Line 13"/>
          <p:cNvSpPr>
            <a:spLocks noChangeShapeType="1"/>
          </p:cNvSpPr>
          <p:nvPr/>
        </p:nvSpPr>
        <p:spPr bwMode="auto">
          <a:xfrm>
            <a:off x="4167010" y="3978547"/>
            <a:ext cx="7370" cy="577105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6420" y="2340174"/>
            <a:ext cx="3955239" cy="307917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4279" y="2221427"/>
            <a:ext cx="2777412" cy="2802893"/>
          </a:xfrm>
          <a:prstGeom prst="rect">
            <a:avLst/>
          </a:prstGeom>
        </p:spPr>
      </p:pic>
      <p:sp>
        <p:nvSpPr>
          <p:cNvPr id="65" name="object 7"/>
          <p:cNvSpPr txBox="1"/>
          <p:nvPr/>
        </p:nvSpPr>
        <p:spPr>
          <a:xfrm>
            <a:off x="2313116" y="3400057"/>
            <a:ext cx="2547938" cy="445634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algn="ctr" eaLnBrk="1" fontAlgn="auto" hangingPunct="1">
              <a:spcBef>
                <a:spcPts val="114"/>
              </a:spcBef>
              <a:spcAft>
                <a:spcPts val="0"/>
              </a:spcAft>
              <a:defRPr/>
            </a:pPr>
            <a:r>
              <a:rPr lang="fr-FR" sz="2800" b="1" spc="-200" dirty="0" smtClean="0">
                <a:solidFill>
                  <a:srgbClr val="231F20"/>
                </a:solidFill>
                <a:latin typeface="Nexa Black"/>
                <a:cs typeface="Nexa Black"/>
              </a:rPr>
              <a:t>RB - PD- 023</a:t>
            </a:r>
            <a:endParaRPr sz="2800" dirty="0">
              <a:latin typeface="Nexa Black"/>
              <a:cs typeface="Nexa Black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 flipH="1">
            <a:off x="2246788" y="4711896"/>
            <a:ext cx="747869" cy="635195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" name="Line 13"/>
          <p:cNvSpPr>
            <a:spLocks noChangeShapeType="1"/>
          </p:cNvSpPr>
          <p:nvPr/>
        </p:nvSpPr>
        <p:spPr bwMode="auto">
          <a:xfrm>
            <a:off x="3836902" y="3978547"/>
            <a:ext cx="1055107" cy="1734299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0" name="Line 13"/>
          <p:cNvSpPr>
            <a:spLocks noChangeShapeType="1"/>
          </p:cNvSpPr>
          <p:nvPr/>
        </p:nvSpPr>
        <p:spPr bwMode="auto">
          <a:xfrm flipV="1">
            <a:off x="5371994" y="3543638"/>
            <a:ext cx="1332061" cy="219334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47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1242060" cy="7560309"/>
          </a:xfrm>
          <a:custGeom>
            <a:avLst/>
            <a:gdLst/>
            <a:ahLst/>
            <a:cxnLst/>
            <a:rect l="l" t="t" r="r" b="b"/>
            <a:pathLst>
              <a:path w="1242060" h="7560309">
                <a:moveTo>
                  <a:pt x="0" y="7560005"/>
                </a:moveTo>
                <a:lnTo>
                  <a:pt x="1241996" y="7560005"/>
                </a:lnTo>
                <a:lnTo>
                  <a:pt x="1241996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EF4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3828" y="362254"/>
            <a:ext cx="774344" cy="438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91258" y="403187"/>
            <a:ext cx="9102142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200" dirty="0" smtClean="0">
                <a:solidFill>
                  <a:srgbClr val="EF464D"/>
                </a:solidFill>
              </a:rPr>
              <a:t>LES MOBILIERS ET EQUIPEMENTS</a:t>
            </a:r>
            <a:endParaRPr sz="2200" dirty="0"/>
          </a:p>
        </p:txBody>
      </p:sp>
      <p:sp>
        <p:nvSpPr>
          <p:cNvPr id="9" name="object 9"/>
          <p:cNvSpPr/>
          <p:nvPr/>
        </p:nvSpPr>
        <p:spPr>
          <a:xfrm>
            <a:off x="10230498" y="12"/>
            <a:ext cx="461645" cy="461645"/>
          </a:xfrm>
          <a:custGeom>
            <a:avLst/>
            <a:gdLst/>
            <a:ahLst/>
            <a:cxnLst/>
            <a:rect l="l" t="t" r="r" b="b"/>
            <a:pathLst>
              <a:path w="461645" h="461645">
                <a:moveTo>
                  <a:pt x="0" y="461492"/>
                </a:moveTo>
                <a:lnTo>
                  <a:pt x="461492" y="461492"/>
                </a:lnTo>
                <a:lnTo>
                  <a:pt x="461492" y="0"/>
                </a:lnTo>
                <a:lnTo>
                  <a:pt x="0" y="0"/>
                </a:lnTo>
                <a:lnTo>
                  <a:pt x="0" y="461492"/>
                </a:lnTo>
                <a:close/>
              </a:path>
            </a:pathLst>
          </a:custGeom>
          <a:solidFill>
            <a:srgbClr val="EF4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391508" y="110743"/>
            <a:ext cx="1397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17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300">
              <a:latin typeface="Arial"/>
              <a:cs typeface="Arial"/>
            </a:endParaRPr>
          </a:p>
        </p:txBody>
      </p:sp>
      <p:sp>
        <p:nvSpPr>
          <p:cNvPr id="21" name="Espace réservé du contenu 9"/>
          <p:cNvSpPr txBox="1">
            <a:spLocks/>
          </p:cNvSpPr>
          <p:nvPr/>
        </p:nvSpPr>
        <p:spPr>
          <a:xfrm>
            <a:off x="1993900" y="3552825"/>
            <a:ext cx="5894090" cy="37776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fr-FR" sz="1600" kern="0" smtClean="0"/>
          </a:p>
          <a:p>
            <a:endParaRPr lang="fr-FR" kern="0" smtClean="0"/>
          </a:p>
          <a:p>
            <a:endParaRPr lang="fr-FR" kern="0" smtClean="0"/>
          </a:p>
          <a:p>
            <a:endParaRPr lang="fr-FR" kern="0" dirty="0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1632520" y="1371106"/>
            <a:ext cx="4313864" cy="37776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u="sng" kern="0" dirty="0"/>
              <a:t>Ce qui est fait par les collaborateurs </a:t>
            </a:r>
          </a:p>
          <a:p>
            <a:endParaRPr lang="fr-FR" sz="1600" b="1" kern="0" dirty="0"/>
          </a:p>
        </p:txBody>
      </p:sp>
      <p:sp>
        <p:nvSpPr>
          <p:cNvPr id="22" name="Espace réservé du contenu 3"/>
          <p:cNvSpPr txBox="1">
            <a:spLocks/>
          </p:cNvSpPr>
          <p:nvPr/>
        </p:nvSpPr>
        <p:spPr>
          <a:xfrm>
            <a:off x="6234055" y="1363728"/>
            <a:ext cx="4313864" cy="3777622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u="sng" kern="0" dirty="0"/>
              <a:t>Ce qui est fait pour vous</a:t>
            </a:r>
          </a:p>
          <a:p>
            <a:endParaRPr lang="fr-FR" sz="1600" b="1" kern="0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fr-FR" altLang="fr-FR" sz="1600" kern="0" dirty="0" smtClean="0">
                <a:solidFill>
                  <a:schemeClr val="tx1"/>
                </a:solidFill>
              </a:rPr>
              <a:t>Le démontage et la protection des mobiliers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fr-FR" sz="1600" kern="0" dirty="0" smtClean="0">
                <a:solidFill>
                  <a:schemeClr val="tx1"/>
                </a:solidFill>
              </a:rPr>
              <a:t>Le transfert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fr-FR" sz="1600" kern="0" dirty="0" smtClean="0">
                <a:solidFill>
                  <a:schemeClr val="tx1"/>
                </a:solidFill>
              </a:rPr>
              <a:t>Le remontage</a:t>
            </a:r>
            <a:endParaRPr lang="fr-FR" altLang="fr-FR" sz="1600" kern="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endParaRPr lang="fr-FR" sz="1600" kern="0" dirty="0" smtClean="0">
              <a:solidFill>
                <a:sysClr val="windowText" lastClr="000000"/>
              </a:solidFill>
            </a:endParaRPr>
          </a:p>
          <a:p>
            <a:endParaRPr lang="fr-FR" sz="1600" kern="0" dirty="0" smtClean="0">
              <a:solidFill>
                <a:sysClr val="windowText" lastClr="000000"/>
              </a:solidFill>
            </a:endParaRPr>
          </a:p>
          <a:p>
            <a:endParaRPr lang="fr-FR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 flipH="1">
            <a:off x="6092075" y="1142506"/>
            <a:ext cx="1" cy="4326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810302" y="1836720"/>
            <a:ext cx="290496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fr-FR" kern="0" dirty="0"/>
              <a:t>L’étiquetage et le repérage</a:t>
            </a:r>
          </a:p>
        </p:txBody>
      </p:sp>
    </p:spTree>
    <p:extLst>
      <p:ext uri="{BB962C8B-B14F-4D97-AF65-F5344CB8AC3E}">
        <p14:creationId xmlns:p14="http://schemas.microsoft.com/office/powerpoint/2010/main" val="101420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1242060" cy="7560309"/>
          </a:xfrm>
          <a:custGeom>
            <a:avLst/>
            <a:gdLst/>
            <a:ahLst/>
            <a:cxnLst/>
            <a:rect l="l" t="t" r="r" b="b"/>
            <a:pathLst>
              <a:path w="1242060" h="7560309">
                <a:moveTo>
                  <a:pt x="0" y="7560005"/>
                </a:moveTo>
                <a:lnTo>
                  <a:pt x="1241996" y="7560005"/>
                </a:lnTo>
                <a:lnTo>
                  <a:pt x="1241996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EF4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3828" y="362254"/>
            <a:ext cx="774344" cy="438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91258" y="403187"/>
            <a:ext cx="9102142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200" dirty="0" smtClean="0">
                <a:solidFill>
                  <a:srgbClr val="EF464D"/>
                </a:solidFill>
              </a:rPr>
              <a:t>LES EFFETS DE TRAVAIL ET LES DOCUMENTS PERSONNELS</a:t>
            </a:r>
            <a:endParaRPr sz="2200" dirty="0"/>
          </a:p>
        </p:txBody>
      </p:sp>
      <p:sp>
        <p:nvSpPr>
          <p:cNvPr id="9" name="object 9"/>
          <p:cNvSpPr/>
          <p:nvPr/>
        </p:nvSpPr>
        <p:spPr>
          <a:xfrm>
            <a:off x="10230498" y="12"/>
            <a:ext cx="461645" cy="461645"/>
          </a:xfrm>
          <a:custGeom>
            <a:avLst/>
            <a:gdLst/>
            <a:ahLst/>
            <a:cxnLst/>
            <a:rect l="l" t="t" r="r" b="b"/>
            <a:pathLst>
              <a:path w="461645" h="461645">
                <a:moveTo>
                  <a:pt x="0" y="461492"/>
                </a:moveTo>
                <a:lnTo>
                  <a:pt x="461492" y="461492"/>
                </a:lnTo>
                <a:lnTo>
                  <a:pt x="461492" y="0"/>
                </a:lnTo>
                <a:lnTo>
                  <a:pt x="0" y="0"/>
                </a:lnTo>
                <a:lnTo>
                  <a:pt x="0" y="461492"/>
                </a:lnTo>
                <a:close/>
              </a:path>
            </a:pathLst>
          </a:custGeom>
          <a:solidFill>
            <a:srgbClr val="EF4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391508" y="110743"/>
            <a:ext cx="1397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17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300">
              <a:latin typeface="Arial"/>
              <a:cs typeface="Arial"/>
            </a:endParaRPr>
          </a:p>
        </p:txBody>
      </p:sp>
      <p:sp>
        <p:nvSpPr>
          <p:cNvPr id="21" name="Espace réservé du contenu 9"/>
          <p:cNvSpPr txBox="1">
            <a:spLocks/>
          </p:cNvSpPr>
          <p:nvPr/>
        </p:nvSpPr>
        <p:spPr>
          <a:xfrm>
            <a:off x="1993900" y="3552825"/>
            <a:ext cx="5894090" cy="37776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fr-FR" sz="1600" kern="0" smtClean="0"/>
          </a:p>
          <a:p>
            <a:endParaRPr lang="fr-FR" kern="0" smtClean="0"/>
          </a:p>
          <a:p>
            <a:endParaRPr lang="fr-FR" kern="0" smtClean="0"/>
          </a:p>
          <a:p>
            <a:endParaRPr lang="fr-FR" kern="0" dirty="0"/>
          </a:p>
        </p:txBody>
      </p:sp>
      <p:cxnSp>
        <p:nvCxnSpPr>
          <p:cNvPr id="23" name="Connecteur droit 22"/>
          <p:cNvCxnSpPr/>
          <p:nvPr/>
        </p:nvCxnSpPr>
        <p:spPr>
          <a:xfrm flipH="1">
            <a:off x="6092075" y="1142506"/>
            <a:ext cx="1" cy="4326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1591258" y="1256806"/>
            <a:ext cx="4317576" cy="409838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u="sng" kern="0" dirty="0"/>
              <a:t>Ce qui est fait par les collaborateurs </a:t>
            </a:r>
            <a:endParaRPr lang="fr-FR" u="sng" kern="0" dirty="0" smtClean="0"/>
          </a:p>
          <a:p>
            <a:pPr algn="ctr"/>
            <a:endParaRPr lang="fr-FR" u="sng" kern="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fr-FR" sz="1600" kern="0" dirty="0" smtClean="0"/>
              <a:t>Continuez</a:t>
            </a:r>
            <a:r>
              <a:rPr lang="fr-FR" altLang="fr-FR" sz="1600" kern="0" dirty="0" smtClean="0"/>
              <a:t> à archiver ou à détruire certains documents dont vous n’avez plus l’utilité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endParaRPr lang="fr-FR" altLang="fr-FR" sz="1600" kern="0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fr-FR" altLang="fr-FR" sz="1600" kern="0" dirty="0" smtClean="0"/>
              <a:t>Au feutre, indiquer le numéro d’ordre du carton (1/6, 2/6,…) sur la petite face latérale qui doit recevoir l’étiquette adhésive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endParaRPr lang="fr-FR" altLang="fr-FR" sz="1600" kern="0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fr-FR" altLang="fr-FR" sz="1600" kern="0" dirty="0" smtClean="0"/>
              <a:t>Apposez les étiquettes nominative adhésives de couleur fournies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endParaRPr lang="fr-FR" altLang="fr-FR" sz="1600" kern="0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fr-FR" sz="1600" kern="0" dirty="0" smtClean="0"/>
              <a:t>Après </a:t>
            </a:r>
            <a:r>
              <a:rPr lang="fr-FR" altLang="fr-FR" sz="1600" kern="0" dirty="0" smtClean="0"/>
              <a:t>le déménagement, déballez tous les cartons que vous aurez assemblés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endParaRPr lang="fr-FR" sz="1600" kern="0" dirty="0" smtClean="0"/>
          </a:p>
          <a:p>
            <a:endParaRPr lang="fr-FR" sz="1600" b="1" kern="0" dirty="0"/>
          </a:p>
        </p:txBody>
      </p:sp>
      <p:sp>
        <p:nvSpPr>
          <p:cNvPr id="13" name="Espace réservé du contenu 3"/>
          <p:cNvSpPr txBox="1">
            <a:spLocks/>
          </p:cNvSpPr>
          <p:nvPr/>
        </p:nvSpPr>
        <p:spPr>
          <a:xfrm>
            <a:off x="6444985" y="1220210"/>
            <a:ext cx="4313864" cy="3777622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u="sng" kern="0" dirty="0"/>
              <a:t>Ce qui est fait pour </a:t>
            </a:r>
            <a:r>
              <a:rPr lang="fr-FR" u="sng" kern="0" dirty="0" smtClean="0"/>
              <a:t>vous</a:t>
            </a:r>
          </a:p>
          <a:p>
            <a:pPr algn="ctr"/>
            <a:endParaRPr lang="fr-FR" u="sng" kern="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fr-FR" sz="1600" kern="0" dirty="0" smtClean="0">
                <a:solidFill>
                  <a:schemeClr val="tx1"/>
                </a:solidFill>
              </a:rPr>
              <a:t>La fourniture des cartons, des étiquettes et des rouleaux adhésifs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endParaRPr lang="fr-FR" sz="1600" kern="0" dirty="0" smtClean="0">
              <a:solidFill>
                <a:sysClr val="windowText" lastClr="000000"/>
              </a:solidFill>
            </a:endParaRPr>
          </a:p>
          <a:p>
            <a:endParaRPr lang="fr-FR" sz="1600" kern="0" dirty="0" smtClean="0">
              <a:solidFill>
                <a:sysClr val="windowText" lastClr="000000"/>
              </a:solidFill>
            </a:endParaRPr>
          </a:p>
          <a:p>
            <a:endParaRPr lang="fr-FR" kern="0" dirty="0">
              <a:solidFill>
                <a:sysClr val="windowText" lastClr="000000"/>
              </a:solidFill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951791" y="4387587"/>
            <a:ext cx="3740352" cy="107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82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82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82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8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8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8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8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8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8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750"/>
              </a:spcBef>
              <a:buFont typeface="Times New Roman" panose="02020603050405020304" pitchFamily="18" charset="0"/>
              <a:buNone/>
              <a:defRPr/>
            </a:pPr>
            <a:r>
              <a:rPr lang="fr-FR" altLang="fr-FR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Après le déballage, il vous sera demandé de bien vouloir remettre les cartons à plat et de les disposer à la verticale dans le couloir</a:t>
            </a:r>
          </a:p>
        </p:txBody>
      </p:sp>
      <p:sp>
        <p:nvSpPr>
          <p:cNvPr id="15" name="object 5"/>
          <p:cNvSpPr/>
          <p:nvPr/>
        </p:nvSpPr>
        <p:spPr>
          <a:xfrm>
            <a:off x="6279879" y="4659824"/>
            <a:ext cx="519684" cy="534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597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1242060" cy="7560309"/>
          </a:xfrm>
          <a:custGeom>
            <a:avLst/>
            <a:gdLst/>
            <a:ahLst/>
            <a:cxnLst/>
            <a:rect l="l" t="t" r="r" b="b"/>
            <a:pathLst>
              <a:path w="1242060" h="7560309">
                <a:moveTo>
                  <a:pt x="0" y="7560005"/>
                </a:moveTo>
                <a:lnTo>
                  <a:pt x="1241996" y="7560005"/>
                </a:lnTo>
                <a:lnTo>
                  <a:pt x="1241996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EF4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3828" y="362254"/>
            <a:ext cx="774344" cy="438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91258" y="403187"/>
            <a:ext cx="9102142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200" dirty="0" smtClean="0">
                <a:solidFill>
                  <a:srgbClr val="EF464D"/>
                </a:solidFill>
              </a:rPr>
              <a:t>LES EQUIPEMENTS INFORMATIQUES ET BIOMEDICAUX</a:t>
            </a:r>
            <a:endParaRPr sz="2200" dirty="0"/>
          </a:p>
        </p:txBody>
      </p:sp>
      <p:sp>
        <p:nvSpPr>
          <p:cNvPr id="9" name="object 9"/>
          <p:cNvSpPr/>
          <p:nvPr/>
        </p:nvSpPr>
        <p:spPr>
          <a:xfrm>
            <a:off x="10230498" y="12"/>
            <a:ext cx="461645" cy="461645"/>
          </a:xfrm>
          <a:custGeom>
            <a:avLst/>
            <a:gdLst/>
            <a:ahLst/>
            <a:cxnLst/>
            <a:rect l="l" t="t" r="r" b="b"/>
            <a:pathLst>
              <a:path w="461645" h="461645">
                <a:moveTo>
                  <a:pt x="0" y="461492"/>
                </a:moveTo>
                <a:lnTo>
                  <a:pt x="461492" y="461492"/>
                </a:lnTo>
                <a:lnTo>
                  <a:pt x="461492" y="0"/>
                </a:lnTo>
                <a:lnTo>
                  <a:pt x="0" y="0"/>
                </a:lnTo>
                <a:lnTo>
                  <a:pt x="0" y="461492"/>
                </a:lnTo>
                <a:close/>
              </a:path>
            </a:pathLst>
          </a:custGeom>
          <a:solidFill>
            <a:srgbClr val="EF4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391508" y="110743"/>
            <a:ext cx="1397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17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300">
              <a:latin typeface="Arial"/>
              <a:cs typeface="Arial"/>
            </a:endParaRPr>
          </a:p>
        </p:txBody>
      </p:sp>
      <p:sp>
        <p:nvSpPr>
          <p:cNvPr id="21" name="Espace réservé du contenu 9"/>
          <p:cNvSpPr txBox="1">
            <a:spLocks/>
          </p:cNvSpPr>
          <p:nvPr/>
        </p:nvSpPr>
        <p:spPr>
          <a:xfrm>
            <a:off x="1993900" y="3552825"/>
            <a:ext cx="5894090" cy="37776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fr-FR" sz="1600" kern="0" smtClean="0"/>
          </a:p>
          <a:p>
            <a:endParaRPr lang="fr-FR" kern="0" smtClean="0"/>
          </a:p>
          <a:p>
            <a:endParaRPr lang="fr-FR" kern="0" smtClean="0"/>
          </a:p>
          <a:p>
            <a:endParaRPr lang="fr-FR" kern="0" dirty="0"/>
          </a:p>
        </p:txBody>
      </p:sp>
      <p:cxnSp>
        <p:nvCxnSpPr>
          <p:cNvPr id="23" name="Connecteur droit 22"/>
          <p:cNvCxnSpPr/>
          <p:nvPr/>
        </p:nvCxnSpPr>
        <p:spPr>
          <a:xfrm flipH="1">
            <a:off x="6092075" y="1142506"/>
            <a:ext cx="1" cy="4326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1620920" y="962026"/>
            <a:ext cx="4317576" cy="9906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u="sng" kern="0" dirty="0"/>
              <a:t>Ce qui est fait par les collaborateurs </a:t>
            </a:r>
            <a:endParaRPr lang="fr-FR" u="sng" kern="0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fr-FR" altLang="fr-FR" sz="1600" dirty="0" smtClean="0"/>
              <a:t>Étiquetez le matériel informatique, sachet plastique et imprimantes photocopieurs </a:t>
            </a:r>
          </a:p>
          <a:p>
            <a:pPr>
              <a:lnSpc>
                <a:spcPct val="120000"/>
              </a:lnSpc>
            </a:pPr>
            <a:endParaRPr lang="fr-FR" sz="1600" kern="0" dirty="0" smtClean="0">
              <a:solidFill>
                <a:srgbClr val="FF0000"/>
              </a:solidFill>
            </a:endParaRPr>
          </a:p>
          <a:p>
            <a:endParaRPr lang="fr-FR" sz="1600" b="1" kern="0" dirty="0"/>
          </a:p>
        </p:txBody>
      </p:sp>
      <p:sp>
        <p:nvSpPr>
          <p:cNvPr id="16" name="Espace réservé du contenu 3"/>
          <p:cNvSpPr txBox="1">
            <a:spLocks/>
          </p:cNvSpPr>
          <p:nvPr/>
        </p:nvSpPr>
        <p:spPr>
          <a:xfrm>
            <a:off x="6482898" y="1243712"/>
            <a:ext cx="3908610" cy="3777622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u="sng" kern="0" dirty="0"/>
              <a:t>Ce qui est fait pour </a:t>
            </a:r>
            <a:r>
              <a:rPr lang="fr-FR" u="sng" kern="0" dirty="0" smtClean="0"/>
              <a:t>vous</a:t>
            </a:r>
          </a:p>
          <a:p>
            <a:pPr algn="ctr"/>
            <a:endParaRPr lang="fr-FR" u="sng" kern="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fr-FR" sz="1600" kern="0" dirty="0" smtClean="0">
                <a:solidFill>
                  <a:schemeClr val="tx1"/>
                </a:solidFill>
              </a:rPr>
              <a:t>La </a:t>
            </a:r>
            <a:r>
              <a:rPr lang="fr-FR" altLang="fr-FR" sz="1600" kern="0" dirty="0" smtClean="0">
                <a:solidFill>
                  <a:schemeClr val="tx1"/>
                </a:solidFill>
              </a:rPr>
              <a:t>fourniture de sachets plastique pour les connectiques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fr-FR" altLang="fr-FR" sz="1600" kern="0" dirty="0" smtClean="0"/>
              <a:t>La mise en carton du matériel informatique y compris PC portables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fr-FR" altLang="fr-FR" sz="1600" kern="0" dirty="0" smtClean="0"/>
              <a:t>Mise en carton des équipements informatiques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fr-FR" altLang="fr-FR" sz="1600" kern="0" dirty="0" smtClean="0">
                <a:solidFill>
                  <a:schemeClr val="tx1"/>
                </a:solidFill>
              </a:rPr>
              <a:t>Le transfert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fr-FR" sz="1600" kern="0" dirty="0" smtClean="0">
                <a:solidFill>
                  <a:schemeClr val="tx1"/>
                </a:solidFill>
              </a:rPr>
              <a:t>Le </a:t>
            </a:r>
            <a:r>
              <a:rPr lang="fr-FR" altLang="fr-FR" sz="1600" kern="0" dirty="0" smtClean="0">
                <a:solidFill>
                  <a:schemeClr val="tx1"/>
                </a:solidFill>
              </a:rPr>
              <a:t>déballage des postes informatiques sur le plan de travail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endParaRPr lang="fr-FR" altLang="fr-FR" sz="1600" kern="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endParaRPr lang="fr-FR" sz="1600" kern="0" dirty="0" smtClean="0">
              <a:solidFill>
                <a:sysClr val="windowText" lastClr="000000"/>
              </a:solidFill>
            </a:endParaRPr>
          </a:p>
          <a:p>
            <a:endParaRPr lang="fr-FR" sz="1600" kern="0" dirty="0" smtClean="0">
              <a:solidFill>
                <a:sysClr val="windowText" lastClr="000000"/>
              </a:solidFill>
            </a:endParaRPr>
          </a:p>
          <a:p>
            <a:endParaRPr lang="fr-FR" kern="0" dirty="0">
              <a:solidFill>
                <a:sysClr val="windowText" lastClr="000000"/>
              </a:solidFill>
            </a:endParaRP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1594886" y="1952626"/>
            <a:ext cx="4276481" cy="2459109"/>
          </a:xfrm>
          <a:prstGeom prst="rect">
            <a:avLst/>
          </a:prstGeom>
        </p:spPr>
        <p:txBody>
          <a:bodyPr wrap="square" lIns="0" tIns="0" rIns="0" bIns="0">
            <a:normAutofit fontScale="77500" lnSpcReduction="20000"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300" u="sng" kern="0" dirty="0"/>
              <a:t>Ce qui est fait par </a:t>
            </a:r>
            <a:r>
              <a:rPr lang="fr-FR" sz="2300" u="sng" kern="0" dirty="0" smtClean="0"/>
              <a:t>le service informatique</a:t>
            </a:r>
          </a:p>
          <a:p>
            <a:pPr algn="ctr"/>
            <a:endParaRPr lang="fr-FR" sz="2100" u="sng" kern="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fr-FR" altLang="fr-FR" sz="2100" kern="0" dirty="0"/>
              <a:t>D</a:t>
            </a:r>
            <a:r>
              <a:rPr lang="fr-FR" altLang="fr-FR" sz="2100" kern="0" dirty="0" smtClean="0"/>
              <a:t>éconnexion </a:t>
            </a:r>
            <a:r>
              <a:rPr lang="fr-FR" altLang="fr-FR" sz="2100" kern="0" dirty="0"/>
              <a:t>des </a:t>
            </a:r>
            <a:r>
              <a:rPr lang="fr-FR" altLang="fr-FR" sz="2100" kern="0" dirty="0" smtClean="0"/>
              <a:t>PC/ PC portables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fr-FR" altLang="fr-FR" sz="2100" kern="0" dirty="0"/>
              <a:t>D</a:t>
            </a:r>
            <a:r>
              <a:rPr lang="fr-FR" altLang="fr-FR" sz="2100" kern="0" dirty="0" smtClean="0"/>
              <a:t>épose des PC portables des chariots de soins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fr-FR" altLang="fr-FR" sz="2100" kern="0" dirty="0" smtClean="0"/>
              <a:t>Mise sous plastique des périphériques du poste :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fr-FR" altLang="fr-FR" sz="2100" kern="0" dirty="0" smtClean="0"/>
              <a:t>Clavier, souris ,douchettes , lecteurs SSO, câble réseau, alimentation…)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fr-FR" altLang="fr-FR" sz="2100" kern="0" dirty="0" smtClean="0"/>
              <a:t>Socles de dictaphones, ….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fr-FR" altLang="fr-FR" sz="2100" kern="0" dirty="0" smtClean="0"/>
              <a:t>Imprimante ZEBRA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fr-FR" altLang="fr-FR" sz="2100" kern="0" dirty="0" smtClean="0"/>
              <a:t>Reconnexion </a:t>
            </a:r>
            <a:r>
              <a:rPr lang="fr-FR" altLang="fr-FR" sz="2100" kern="0" dirty="0"/>
              <a:t>des </a:t>
            </a:r>
            <a:r>
              <a:rPr lang="fr-FR" altLang="fr-FR" sz="2100" kern="0" dirty="0" smtClean="0"/>
              <a:t>postes</a:t>
            </a:r>
            <a:endParaRPr lang="fr-FR" sz="1600" kern="0" dirty="0" smtClean="0"/>
          </a:p>
          <a:p>
            <a:endParaRPr lang="fr-FR" sz="1600" b="1" kern="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591258" y="5779253"/>
            <a:ext cx="4317576" cy="155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u="sng" kern="0" dirty="0"/>
              <a:t>Ce qui est fait par le service </a:t>
            </a:r>
            <a:r>
              <a:rPr lang="fr-FR" u="sng" kern="0" dirty="0" smtClean="0"/>
              <a:t>biomédical</a:t>
            </a:r>
          </a:p>
          <a:p>
            <a:pPr indent="-285750">
              <a:lnSpc>
                <a:spcPct val="120000"/>
              </a:lnSpc>
              <a:buFont typeface="Wingdings" panose="05000000000000000000" pitchFamily="2" charset="2"/>
              <a:buChar char=""/>
            </a:pPr>
            <a:endParaRPr lang="fr-FR" sz="1600" kern="0" dirty="0" smtClean="0"/>
          </a:p>
          <a:p>
            <a:pPr indent="-285750"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fr-FR" sz="1600" kern="0" dirty="0" smtClean="0"/>
              <a:t>La </a:t>
            </a:r>
            <a:r>
              <a:rPr lang="fr-FR" altLang="fr-FR" sz="1600" kern="0" dirty="0" smtClean="0"/>
              <a:t>mise en condition de transport des équipements  biomédicaux </a:t>
            </a:r>
            <a:r>
              <a:rPr lang="fr-FR" altLang="fr-FR" sz="1600" kern="0" dirty="0" smtClean="0"/>
              <a:t>sensibles</a:t>
            </a:r>
            <a:endParaRPr lang="fr-FR" altLang="fr-FR" sz="1600" kern="0" dirty="0" smtClean="0"/>
          </a:p>
          <a:p>
            <a:pPr indent="-285750"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fr-FR" altLang="fr-FR" sz="1600" kern="0" dirty="0" smtClean="0"/>
              <a:t>La reconnexion</a:t>
            </a:r>
            <a:endParaRPr lang="fr-FR" altLang="fr-FR" sz="1600" kern="0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1679316" y="4478893"/>
            <a:ext cx="4317576" cy="1131331"/>
          </a:xfrm>
          <a:prstGeom prst="rect">
            <a:avLst/>
          </a:prstGeom>
        </p:spPr>
        <p:txBody>
          <a:bodyPr wrap="square" lIns="0" tIns="0" rIns="0" bIns="0">
            <a:normAutofit lnSpcReduction="10000"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u="sng" kern="0" dirty="0" smtClean="0"/>
              <a:t>Ce qui est fait par société RICOH: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fr-FR" sz="1600" dirty="0" smtClean="0"/>
              <a:t>Déconnexion des imprimantes / Photocopieurs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fr-FR" sz="1600" kern="0" dirty="0" smtClean="0"/>
              <a:t>Mise en condition de transport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fr-FR" sz="1600" kern="0" dirty="0"/>
              <a:t>R</a:t>
            </a:r>
            <a:r>
              <a:rPr lang="fr-FR" sz="1600" kern="0" dirty="0" smtClean="0"/>
              <a:t>econnexion des imprimantes photocopieurs</a:t>
            </a:r>
          </a:p>
          <a:p>
            <a:endParaRPr lang="fr-FR" sz="1600" b="1" kern="0" dirty="0"/>
          </a:p>
        </p:txBody>
      </p:sp>
    </p:spTree>
    <p:extLst>
      <p:ext uri="{BB962C8B-B14F-4D97-AF65-F5344CB8AC3E}">
        <p14:creationId xmlns:p14="http://schemas.microsoft.com/office/powerpoint/2010/main" val="372898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1242060" cy="7560309"/>
          </a:xfrm>
          <a:custGeom>
            <a:avLst/>
            <a:gdLst/>
            <a:ahLst/>
            <a:cxnLst/>
            <a:rect l="l" t="t" r="r" b="b"/>
            <a:pathLst>
              <a:path w="1242060" h="7560309">
                <a:moveTo>
                  <a:pt x="0" y="7560005"/>
                </a:moveTo>
                <a:lnTo>
                  <a:pt x="1241996" y="7560005"/>
                </a:lnTo>
                <a:lnTo>
                  <a:pt x="1241996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EF4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3828" y="362254"/>
            <a:ext cx="774344" cy="438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91258" y="403187"/>
            <a:ext cx="6117641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200" dirty="0" smtClean="0">
                <a:solidFill>
                  <a:srgbClr val="EF464D"/>
                </a:solidFill>
              </a:rPr>
              <a:t>LEJOUR DU DEMENAGEMENT</a:t>
            </a:r>
            <a:endParaRPr sz="2200" dirty="0"/>
          </a:p>
        </p:txBody>
      </p:sp>
      <p:sp>
        <p:nvSpPr>
          <p:cNvPr id="9" name="object 9"/>
          <p:cNvSpPr/>
          <p:nvPr/>
        </p:nvSpPr>
        <p:spPr>
          <a:xfrm>
            <a:off x="10230498" y="12"/>
            <a:ext cx="461645" cy="461645"/>
          </a:xfrm>
          <a:custGeom>
            <a:avLst/>
            <a:gdLst/>
            <a:ahLst/>
            <a:cxnLst/>
            <a:rect l="l" t="t" r="r" b="b"/>
            <a:pathLst>
              <a:path w="461645" h="461645">
                <a:moveTo>
                  <a:pt x="0" y="461492"/>
                </a:moveTo>
                <a:lnTo>
                  <a:pt x="461492" y="461492"/>
                </a:lnTo>
                <a:lnTo>
                  <a:pt x="461492" y="0"/>
                </a:lnTo>
                <a:lnTo>
                  <a:pt x="0" y="0"/>
                </a:lnTo>
                <a:lnTo>
                  <a:pt x="0" y="461492"/>
                </a:lnTo>
                <a:close/>
              </a:path>
            </a:pathLst>
          </a:custGeom>
          <a:solidFill>
            <a:srgbClr val="EF4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391508" y="110743"/>
            <a:ext cx="1397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17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1126" y="7070810"/>
            <a:ext cx="802640" cy="176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spc="4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www.bedel.fr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2396562" y="1260288"/>
            <a:ext cx="4313864" cy="37106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kern="0" smtClean="0"/>
              <a:t>PENSEZ À VOTRE SÉCURITÉ</a:t>
            </a:r>
          </a:p>
          <a:p>
            <a:pPr>
              <a:lnSpc>
                <a:spcPct val="120000"/>
              </a:lnSpc>
            </a:pPr>
            <a:endParaRPr lang="fr-FR" altLang="fr-FR" sz="1600" kern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endParaRPr lang="fr-FR" altLang="fr-FR" sz="1600" kern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endParaRPr lang="fr-FR" altLang="fr-FR" sz="1600" kern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endParaRPr lang="fr-FR" sz="1600" kern="0" smtClean="0"/>
          </a:p>
          <a:p>
            <a:endParaRPr lang="fr-FR" sz="1600" b="1" kern="0" dirty="0"/>
          </a:p>
        </p:txBody>
      </p:sp>
      <p:sp>
        <p:nvSpPr>
          <p:cNvPr id="16" name="Espace réservé du contenu 3"/>
          <p:cNvSpPr txBox="1">
            <a:spLocks/>
          </p:cNvSpPr>
          <p:nvPr/>
        </p:nvSpPr>
        <p:spPr>
          <a:xfrm>
            <a:off x="6854259" y="1251135"/>
            <a:ext cx="3537249" cy="414611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kern="0" dirty="0" smtClean="0">
                <a:solidFill>
                  <a:sysClr val="windowText" lastClr="000000"/>
                </a:solidFill>
              </a:rPr>
              <a:t>LE JOUR DU DÉMÉNAGEMENT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fr-FR" sz="1600" kern="0" dirty="0" smtClean="0">
                <a:solidFill>
                  <a:schemeClr val="tx1"/>
                </a:solidFill>
              </a:rPr>
              <a:t>Vérifiez </a:t>
            </a:r>
            <a:r>
              <a:rPr lang="fr-FR" sz="1600" kern="0" dirty="0" smtClean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que vous n’avez rien oublié sur votre bureau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fr-FR" sz="1600" kern="0" dirty="0" smtClean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Vérifiez que vos cartons sont bien fermés, étiquetés et numérotés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fr-FR" sz="1600" kern="0" dirty="0" smtClean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Assurez-vous que vos caissons, armoires et vestiaires sont bien vides et ouverts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fr-FR" sz="1600" kern="0" dirty="0" smtClean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Laissez les clés sur les armoires ou scotchez-les sur une étagère visible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fr-FR" sz="1600" kern="0" dirty="0" smtClean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Enlevez les post-it, crayons, calendrier, photos, </a:t>
            </a:r>
            <a:r>
              <a:rPr lang="fr-FR" sz="1600" kern="0" dirty="0" err="1" smtClean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mugs</a:t>
            </a:r>
            <a:r>
              <a:rPr lang="fr-FR" sz="1600" kern="0" dirty="0" smtClean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et autres effets personnels restants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endParaRPr lang="fr-FR" sz="1600" kern="0" dirty="0" smtClean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endParaRPr lang="fr-FR" sz="1600" kern="0" dirty="0" smtClean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endParaRPr lang="fr-FR" sz="1600" kern="0" dirty="0" smtClean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endParaRPr lang="fr-FR" sz="1400" kern="0" dirty="0" smtClean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endParaRPr lang="fr-FR" sz="1400" kern="0" dirty="0" smtClean="0">
              <a:solidFill>
                <a:sysClr val="windowText" lastClr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endParaRPr lang="fr-FR" altLang="fr-FR" sz="1600" kern="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endParaRPr lang="fr-FR" sz="1600" kern="0" dirty="0" smtClean="0">
              <a:solidFill>
                <a:sysClr val="windowText" lastClr="000000"/>
              </a:solidFill>
            </a:endParaRPr>
          </a:p>
          <a:p>
            <a:endParaRPr lang="fr-FR" sz="1600" kern="0" dirty="0" smtClean="0">
              <a:solidFill>
                <a:sysClr val="windowText" lastClr="000000"/>
              </a:solidFill>
            </a:endParaRPr>
          </a:p>
          <a:p>
            <a:endParaRPr lang="fr-FR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6755253" y="1392296"/>
            <a:ext cx="1" cy="4326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0B6E0E21-27C4-4D88-B567-3B35427992D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242060" y="1571625"/>
            <a:ext cx="5414188" cy="3028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1187" y="1403515"/>
            <a:ext cx="76200" cy="5256530"/>
          </a:xfrm>
          <a:custGeom>
            <a:avLst/>
            <a:gdLst/>
            <a:ahLst/>
            <a:cxnLst/>
            <a:rect l="l" t="t" r="r" b="b"/>
            <a:pathLst>
              <a:path w="76200" h="5256530">
                <a:moveTo>
                  <a:pt x="76200" y="5179796"/>
                </a:moveTo>
                <a:lnTo>
                  <a:pt x="0" y="5179796"/>
                </a:lnTo>
                <a:lnTo>
                  <a:pt x="38100" y="5255996"/>
                </a:lnTo>
                <a:lnTo>
                  <a:pt x="76200" y="5179796"/>
                </a:lnTo>
                <a:close/>
              </a:path>
              <a:path w="76200" h="5256530">
                <a:moveTo>
                  <a:pt x="50800" y="0"/>
                </a:moveTo>
                <a:lnTo>
                  <a:pt x="25400" y="0"/>
                </a:lnTo>
                <a:lnTo>
                  <a:pt x="25400" y="5179796"/>
                </a:lnTo>
                <a:lnTo>
                  <a:pt x="50800" y="5179796"/>
                </a:lnTo>
                <a:lnTo>
                  <a:pt x="50800" y="0"/>
                </a:lnTo>
                <a:close/>
              </a:path>
            </a:pathLst>
          </a:custGeom>
          <a:solidFill>
            <a:srgbClr val="EF4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31187" y="1403515"/>
            <a:ext cx="76200" cy="5256530"/>
          </a:xfrm>
          <a:custGeom>
            <a:avLst/>
            <a:gdLst/>
            <a:ahLst/>
            <a:cxnLst/>
            <a:rect l="l" t="t" r="r" b="b"/>
            <a:pathLst>
              <a:path w="76200" h="5256530">
                <a:moveTo>
                  <a:pt x="25400" y="0"/>
                </a:moveTo>
                <a:lnTo>
                  <a:pt x="50800" y="0"/>
                </a:lnTo>
                <a:lnTo>
                  <a:pt x="50800" y="5179796"/>
                </a:lnTo>
                <a:lnTo>
                  <a:pt x="76200" y="5179796"/>
                </a:lnTo>
                <a:lnTo>
                  <a:pt x="38100" y="5255996"/>
                </a:lnTo>
                <a:lnTo>
                  <a:pt x="0" y="5179796"/>
                </a:lnTo>
                <a:lnTo>
                  <a:pt x="25400" y="5179796"/>
                </a:lnTo>
                <a:lnTo>
                  <a:pt x="25400" y="0"/>
                </a:lnTo>
                <a:close/>
              </a:path>
            </a:pathLst>
          </a:custGeom>
          <a:ln w="3175">
            <a:solidFill>
              <a:srgbClr val="EF4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42060" cy="7560309"/>
          </a:xfrm>
          <a:custGeom>
            <a:avLst/>
            <a:gdLst/>
            <a:ahLst/>
            <a:cxnLst/>
            <a:rect l="l" t="t" r="r" b="b"/>
            <a:pathLst>
              <a:path w="1242060" h="7560309">
                <a:moveTo>
                  <a:pt x="0" y="7560005"/>
                </a:moveTo>
                <a:lnTo>
                  <a:pt x="1241996" y="7560005"/>
                </a:lnTo>
                <a:lnTo>
                  <a:pt x="1241996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EF4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3828" y="362254"/>
            <a:ext cx="774344" cy="438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91259" y="403187"/>
            <a:ext cx="38963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200" dirty="0" smtClean="0">
                <a:solidFill>
                  <a:srgbClr val="EF464D"/>
                </a:solidFill>
              </a:rPr>
              <a:t>INTRODUCTION</a:t>
            </a:r>
            <a:endParaRPr sz="2200" dirty="0"/>
          </a:p>
        </p:txBody>
      </p:sp>
      <p:sp>
        <p:nvSpPr>
          <p:cNvPr id="9" name="object 9"/>
          <p:cNvSpPr/>
          <p:nvPr/>
        </p:nvSpPr>
        <p:spPr>
          <a:xfrm>
            <a:off x="10230498" y="12"/>
            <a:ext cx="461645" cy="461645"/>
          </a:xfrm>
          <a:custGeom>
            <a:avLst/>
            <a:gdLst/>
            <a:ahLst/>
            <a:cxnLst/>
            <a:rect l="l" t="t" r="r" b="b"/>
            <a:pathLst>
              <a:path w="461645" h="461645">
                <a:moveTo>
                  <a:pt x="0" y="461492"/>
                </a:moveTo>
                <a:lnTo>
                  <a:pt x="461492" y="461492"/>
                </a:lnTo>
                <a:lnTo>
                  <a:pt x="461492" y="0"/>
                </a:lnTo>
                <a:lnTo>
                  <a:pt x="0" y="0"/>
                </a:lnTo>
                <a:lnTo>
                  <a:pt x="0" y="461492"/>
                </a:lnTo>
                <a:close/>
              </a:path>
            </a:pathLst>
          </a:custGeom>
          <a:solidFill>
            <a:srgbClr val="EF4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391508" y="110743"/>
            <a:ext cx="1397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17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1126" y="7070810"/>
            <a:ext cx="802640" cy="176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spc="4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www.bedel.fr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Espace réservé du texte 13"/>
          <p:cNvSpPr txBox="1">
            <a:spLocks/>
          </p:cNvSpPr>
          <p:nvPr/>
        </p:nvSpPr>
        <p:spPr>
          <a:xfrm>
            <a:off x="1841500" y="2110144"/>
            <a:ext cx="4343400" cy="384327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kern="0" dirty="0" smtClean="0">
                <a:ea typeface="Arial Narrow" panose="020B0606020202030204" pitchFamily="34" charset="0"/>
                <a:cs typeface="Arial Narrow" panose="020B0606020202030204" pitchFamily="34" charset="0"/>
              </a:rPr>
              <a:t>DÉMÉNAGEONS « ORGANISÉS » ! </a:t>
            </a:r>
          </a:p>
          <a:p>
            <a:endParaRPr lang="fr-FR" b="1" kern="0" dirty="0" smtClean="0"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33332" lvl="3">
              <a:lnSpc>
                <a:spcPct val="120000"/>
              </a:lnSpc>
              <a:defRPr/>
            </a:pPr>
            <a:r>
              <a:rPr lang="fr-FR" kern="0" dirty="0" smtClean="0">
                <a:solidFill>
                  <a:sysClr val="windowText" lastClr="000000"/>
                </a:solidFill>
              </a:rPr>
              <a:t>Bonjour à tous,</a:t>
            </a:r>
          </a:p>
          <a:p>
            <a:pPr marL="261932" lvl="3">
              <a:lnSpc>
                <a:spcPct val="120000"/>
              </a:lnSpc>
              <a:defRPr/>
            </a:pPr>
            <a:endParaRPr lang="fr-FR" kern="0" dirty="0" smtClean="0">
              <a:solidFill>
                <a:sysClr val="windowText" lastClr="000000"/>
              </a:solidFill>
            </a:endParaRPr>
          </a:p>
          <a:p>
            <a:pPr marL="33332" lvl="3">
              <a:lnSpc>
                <a:spcPct val="120000"/>
              </a:lnSpc>
              <a:defRPr/>
            </a:pPr>
            <a:r>
              <a:rPr lang="fr-FR" kern="0" dirty="0" smtClean="0">
                <a:solidFill>
                  <a:sysClr val="windowText" lastClr="000000"/>
                </a:solidFill>
              </a:rPr>
              <a:t>Vous trouverez dans ce guide toutes les informations utiles et pratiques pour faciliter notre transfert vers nos nouveaux locaux.</a:t>
            </a:r>
          </a:p>
          <a:p>
            <a:pPr marL="261932" lvl="3">
              <a:lnSpc>
                <a:spcPct val="120000"/>
              </a:lnSpc>
              <a:defRPr/>
            </a:pPr>
            <a:endParaRPr lang="fr-FR" kern="0" dirty="0" smtClean="0">
              <a:solidFill>
                <a:sysClr val="windowText" lastClr="000000"/>
              </a:solidFill>
            </a:endParaRPr>
          </a:p>
          <a:p>
            <a:pPr marL="33332" lvl="3">
              <a:lnSpc>
                <a:spcPct val="120000"/>
              </a:lnSpc>
              <a:defRPr/>
            </a:pPr>
            <a:r>
              <a:rPr lang="fr-FR" kern="0" dirty="0" smtClean="0">
                <a:solidFill>
                  <a:sysClr val="windowText" lastClr="000000"/>
                </a:solidFill>
              </a:rPr>
              <a:t>Nous comptons sur votre collaboration !</a:t>
            </a:r>
            <a:endParaRPr lang="fr-FR" b="1" kern="0" dirty="0" smtClean="0">
              <a:solidFill>
                <a:sysClr val="windowText" lastClr="000000"/>
              </a:solidFill>
            </a:endParaRPr>
          </a:p>
          <a:p>
            <a:endParaRPr lang="fr-FR" kern="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4048" y="2145737"/>
            <a:ext cx="3826450" cy="246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1187" y="1403515"/>
            <a:ext cx="76200" cy="5256530"/>
          </a:xfrm>
          <a:custGeom>
            <a:avLst/>
            <a:gdLst/>
            <a:ahLst/>
            <a:cxnLst/>
            <a:rect l="l" t="t" r="r" b="b"/>
            <a:pathLst>
              <a:path w="76200" h="5256530">
                <a:moveTo>
                  <a:pt x="76200" y="5179796"/>
                </a:moveTo>
                <a:lnTo>
                  <a:pt x="0" y="5179796"/>
                </a:lnTo>
                <a:lnTo>
                  <a:pt x="38100" y="5255996"/>
                </a:lnTo>
                <a:lnTo>
                  <a:pt x="76200" y="5179796"/>
                </a:lnTo>
                <a:close/>
              </a:path>
              <a:path w="76200" h="5256530">
                <a:moveTo>
                  <a:pt x="50800" y="0"/>
                </a:moveTo>
                <a:lnTo>
                  <a:pt x="25400" y="0"/>
                </a:lnTo>
                <a:lnTo>
                  <a:pt x="25400" y="5179796"/>
                </a:lnTo>
                <a:lnTo>
                  <a:pt x="50800" y="5179796"/>
                </a:lnTo>
                <a:lnTo>
                  <a:pt x="50800" y="0"/>
                </a:lnTo>
                <a:close/>
              </a:path>
            </a:pathLst>
          </a:custGeom>
          <a:solidFill>
            <a:srgbClr val="EF4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31187" y="1403515"/>
            <a:ext cx="76200" cy="5256530"/>
          </a:xfrm>
          <a:custGeom>
            <a:avLst/>
            <a:gdLst/>
            <a:ahLst/>
            <a:cxnLst/>
            <a:rect l="l" t="t" r="r" b="b"/>
            <a:pathLst>
              <a:path w="76200" h="5256530">
                <a:moveTo>
                  <a:pt x="25400" y="0"/>
                </a:moveTo>
                <a:lnTo>
                  <a:pt x="50800" y="0"/>
                </a:lnTo>
                <a:lnTo>
                  <a:pt x="50800" y="5179796"/>
                </a:lnTo>
                <a:lnTo>
                  <a:pt x="76200" y="5179796"/>
                </a:lnTo>
                <a:lnTo>
                  <a:pt x="38100" y="5255996"/>
                </a:lnTo>
                <a:lnTo>
                  <a:pt x="0" y="5179796"/>
                </a:lnTo>
                <a:lnTo>
                  <a:pt x="25400" y="5179796"/>
                </a:lnTo>
                <a:lnTo>
                  <a:pt x="25400" y="0"/>
                </a:lnTo>
                <a:close/>
              </a:path>
            </a:pathLst>
          </a:custGeom>
          <a:ln w="3175">
            <a:solidFill>
              <a:srgbClr val="EF4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42060" cy="7560309"/>
          </a:xfrm>
          <a:custGeom>
            <a:avLst/>
            <a:gdLst/>
            <a:ahLst/>
            <a:cxnLst/>
            <a:rect l="l" t="t" r="r" b="b"/>
            <a:pathLst>
              <a:path w="1242060" h="7560309">
                <a:moveTo>
                  <a:pt x="0" y="7560005"/>
                </a:moveTo>
                <a:lnTo>
                  <a:pt x="1241996" y="7560005"/>
                </a:lnTo>
                <a:lnTo>
                  <a:pt x="1241996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EF4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3828" y="362254"/>
            <a:ext cx="774344" cy="438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91259" y="403187"/>
            <a:ext cx="38963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200" dirty="0" smtClean="0">
                <a:solidFill>
                  <a:srgbClr val="EF464D"/>
                </a:solidFill>
              </a:rPr>
              <a:t>SOMMAIRE</a:t>
            </a:r>
            <a:endParaRPr sz="2200" dirty="0"/>
          </a:p>
        </p:txBody>
      </p:sp>
      <p:sp>
        <p:nvSpPr>
          <p:cNvPr id="9" name="object 9"/>
          <p:cNvSpPr/>
          <p:nvPr/>
        </p:nvSpPr>
        <p:spPr>
          <a:xfrm>
            <a:off x="10230498" y="12"/>
            <a:ext cx="461645" cy="461645"/>
          </a:xfrm>
          <a:custGeom>
            <a:avLst/>
            <a:gdLst/>
            <a:ahLst/>
            <a:cxnLst/>
            <a:rect l="l" t="t" r="r" b="b"/>
            <a:pathLst>
              <a:path w="461645" h="461645">
                <a:moveTo>
                  <a:pt x="0" y="461492"/>
                </a:moveTo>
                <a:lnTo>
                  <a:pt x="461492" y="461492"/>
                </a:lnTo>
                <a:lnTo>
                  <a:pt x="461492" y="0"/>
                </a:lnTo>
                <a:lnTo>
                  <a:pt x="0" y="0"/>
                </a:lnTo>
                <a:lnTo>
                  <a:pt x="0" y="461492"/>
                </a:lnTo>
                <a:close/>
              </a:path>
            </a:pathLst>
          </a:custGeom>
          <a:solidFill>
            <a:srgbClr val="EF4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391508" y="110743"/>
            <a:ext cx="1397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17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1126" y="7070810"/>
            <a:ext cx="802640" cy="176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spc="4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www.bedel.fr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Espace réservé du contenu 17"/>
          <p:cNvSpPr txBox="1">
            <a:spLocks/>
          </p:cNvSpPr>
          <p:nvPr/>
        </p:nvSpPr>
        <p:spPr>
          <a:xfrm>
            <a:off x="2325041" y="1114425"/>
            <a:ext cx="6702692" cy="5545620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4832" lvl="3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 Dates et modalités</a:t>
            </a:r>
          </a:p>
          <a:p>
            <a:pPr marL="604832" lvl="3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 Phases opérationnelles planifiées</a:t>
            </a:r>
          </a:p>
          <a:p>
            <a:pPr marL="604832" lvl="3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 Ce qui déménage…ou pas</a:t>
            </a:r>
          </a:p>
          <a:p>
            <a:pPr marL="604832" lvl="3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 Qui fait quoi</a:t>
            </a:r>
          </a:p>
          <a:p>
            <a:pPr marL="604832" lvl="3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 Les Emballages</a:t>
            </a:r>
          </a:p>
          <a:p>
            <a:pPr marL="604832" lvl="3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 Les principes d’étiquetage</a:t>
            </a:r>
          </a:p>
          <a:p>
            <a:pPr marL="604832" lvl="3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 Les mobiliers et équipements</a:t>
            </a:r>
          </a:p>
          <a:p>
            <a:pPr marL="604832" lvl="3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 Les effets personnels et les documents de travail</a:t>
            </a:r>
          </a:p>
          <a:p>
            <a:pPr marL="604832" lvl="3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 Les équipements informatiques et biomédicaux</a:t>
            </a:r>
          </a:p>
          <a:p>
            <a:pPr marL="604832" lvl="3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 Le jour du déménagement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42096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1187" y="1403515"/>
            <a:ext cx="76200" cy="5256530"/>
          </a:xfrm>
          <a:custGeom>
            <a:avLst/>
            <a:gdLst/>
            <a:ahLst/>
            <a:cxnLst/>
            <a:rect l="l" t="t" r="r" b="b"/>
            <a:pathLst>
              <a:path w="76200" h="5256530">
                <a:moveTo>
                  <a:pt x="76200" y="5179796"/>
                </a:moveTo>
                <a:lnTo>
                  <a:pt x="0" y="5179796"/>
                </a:lnTo>
                <a:lnTo>
                  <a:pt x="38100" y="5255996"/>
                </a:lnTo>
                <a:lnTo>
                  <a:pt x="76200" y="5179796"/>
                </a:lnTo>
                <a:close/>
              </a:path>
              <a:path w="76200" h="5256530">
                <a:moveTo>
                  <a:pt x="50800" y="0"/>
                </a:moveTo>
                <a:lnTo>
                  <a:pt x="25400" y="0"/>
                </a:lnTo>
                <a:lnTo>
                  <a:pt x="25400" y="5179796"/>
                </a:lnTo>
                <a:lnTo>
                  <a:pt x="50800" y="5179796"/>
                </a:lnTo>
                <a:lnTo>
                  <a:pt x="50800" y="0"/>
                </a:lnTo>
                <a:close/>
              </a:path>
            </a:pathLst>
          </a:custGeom>
          <a:solidFill>
            <a:srgbClr val="EF4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31187" y="1403515"/>
            <a:ext cx="76200" cy="5256530"/>
          </a:xfrm>
          <a:custGeom>
            <a:avLst/>
            <a:gdLst/>
            <a:ahLst/>
            <a:cxnLst/>
            <a:rect l="l" t="t" r="r" b="b"/>
            <a:pathLst>
              <a:path w="76200" h="5256530">
                <a:moveTo>
                  <a:pt x="25400" y="0"/>
                </a:moveTo>
                <a:lnTo>
                  <a:pt x="50800" y="0"/>
                </a:lnTo>
                <a:lnTo>
                  <a:pt x="50800" y="5179796"/>
                </a:lnTo>
                <a:lnTo>
                  <a:pt x="76200" y="5179796"/>
                </a:lnTo>
                <a:lnTo>
                  <a:pt x="38100" y="5255996"/>
                </a:lnTo>
                <a:lnTo>
                  <a:pt x="0" y="5179796"/>
                </a:lnTo>
                <a:lnTo>
                  <a:pt x="25400" y="5179796"/>
                </a:lnTo>
                <a:lnTo>
                  <a:pt x="25400" y="0"/>
                </a:lnTo>
                <a:close/>
              </a:path>
            </a:pathLst>
          </a:custGeom>
          <a:ln w="3175">
            <a:solidFill>
              <a:srgbClr val="EF4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42060" cy="7560309"/>
          </a:xfrm>
          <a:custGeom>
            <a:avLst/>
            <a:gdLst/>
            <a:ahLst/>
            <a:cxnLst/>
            <a:rect l="l" t="t" r="r" b="b"/>
            <a:pathLst>
              <a:path w="1242060" h="7560309">
                <a:moveTo>
                  <a:pt x="0" y="7560005"/>
                </a:moveTo>
                <a:lnTo>
                  <a:pt x="1241996" y="7560005"/>
                </a:lnTo>
                <a:lnTo>
                  <a:pt x="1241996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EF4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3828" y="362254"/>
            <a:ext cx="774344" cy="438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91259" y="403187"/>
            <a:ext cx="38963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200" dirty="0" smtClean="0">
                <a:solidFill>
                  <a:srgbClr val="EF464D"/>
                </a:solidFill>
              </a:rPr>
              <a:t>DATES ET MODALITES</a:t>
            </a:r>
            <a:endParaRPr sz="2200" dirty="0"/>
          </a:p>
        </p:txBody>
      </p:sp>
      <p:sp>
        <p:nvSpPr>
          <p:cNvPr id="9" name="object 9"/>
          <p:cNvSpPr/>
          <p:nvPr/>
        </p:nvSpPr>
        <p:spPr>
          <a:xfrm>
            <a:off x="10230498" y="12"/>
            <a:ext cx="461645" cy="461645"/>
          </a:xfrm>
          <a:custGeom>
            <a:avLst/>
            <a:gdLst/>
            <a:ahLst/>
            <a:cxnLst/>
            <a:rect l="l" t="t" r="r" b="b"/>
            <a:pathLst>
              <a:path w="461645" h="461645">
                <a:moveTo>
                  <a:pt x="0" y="461492"/>
                </a:moveTo>
                <a:lnTo>
                  <a:pt x="461492" y="461492"/>
                </a:lnTo>
                <a:lnTo>
                  <a:pt x="461492" y="0"/>
                </a:lnTo>
                <a:lnTo>
                  <a:pt x="0" y="0"/>
                </a:lnTo>
                <a:lnTo>
                  <a:pt x="0" y="461492"/>
                </a:lnTo>
                <a:close/>
              </a:path>
            </a:pathLst>
          </a:custGeom>
          <a:solidFill>
            <a:srgbClr val="EF4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391508" y="110743"/>
            <a:ext cx="1397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17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1126" y="7070810"/>
            <a:ext cx="802640" cy="176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spc="4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www.bedel.fr</a:t>
            </a:r>
            <a:endParaRPr sz="900">
              <a:latin typeface="Arial"/>
              <a:cs typeface="Arial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1300" y="1317157"/>
            <a:ext cx="3828620" cy="2462997"/>
          </a:xfrm>
          <a:prstGeom prst="rect">
            <a:avLst/>
          </a:prstGeom>
        </p:spPr>
      </p:pic>
      <p:pic>
        <p:nvPicPr>
          <p:cNvPr id="13" name="Picture 8" descr="https://d30y9cdsu7xlg0.cloudfront.net/png/100427-200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108" y="5143059"/>
            <a:ext cx="596452" cy="59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d30y9cdsu7xlg0.cloudfront.net/png/727146-200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779" y="5056851"/>
            <a:ext cx="553418" cy="55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https://static.thenounproject.com/png/858452-8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88" y="5101949"/>
            <a:ext cx="500852" cy="50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Connecteur droit 32"/>
          <p:cNvCxnSpPr>
            <a:cxnSpLocks/>
          </p:cNvCxnSpPr>
          <p:nvPr/>
        </p:nvCxnSpPr>
        <p:spPr bwMode="auto">
          <a:xfrm>
            <a:off x="7965289" y="4734459"/>
            <a:ext cx="0" cy="377803"/>
          </a:xfrm>
          <a:prstGeom prst="line">
            <a:avLst/>
          </a:prstGeom>
          <a:noFill/>
          <a:ln w="6350" algn="ctr">
            <a:solidFill>
              <a:srgbClr val="FFBDE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Ellipse 30">
            <a:extLst/>
          </p:cNvPr>
          <p:cNvSpPr/>
          <p:nvPr/>
        </p:nvSpPr>
        <p:spPr>
          <a:xfrm>
            <a:off x="7871128" y="4595000"/>
            <a:ext cx="175123" cy="144200"/>
          </a:xfrm>
          <a:prstGeom prst="ellipse">
            <a:avLst/>
          </a:prstGeom>
          <a:solidFill>
            <a:srgbClr val="FFBDE8"/>
          </a:solidFill>
          <a:ln w="12700" cap="flat" cmpd="sng" algn="ctr">
            <a:solidFill>
              <a:srgbClr val="FFBDE8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342892">
              <a:defRPr/>
            </a:pPr>
            <a:endParaRPr lang="fr-FR" sz="1000" kern="0" dirty="0">
              <a:solidFill>
                <a:prstClr val="white"/>
              </a:solidFill>
            </a:endParaRPr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7440824" y="4152654"/>
            <a:ext cx="8213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1600" dirty="0"/>
              <a:t>Jour J</a:t>
            </a:r>
          </a:p>
        </p:txBody>
      </p:sp>
      <p:sp>
        <p:nvSpPr>
          <p:cNvPr id="20" name="Ellipse 30">
            <a:extLst/>
          </p:cNvPr>
          <p:cNvSpPr/>
          <p:nvPr/>
        </p:nvSpPr>
        <p:spPr>
          <a:xfrm>
            <a:off x="9717391" y="4588650"/>
            <a:ext cx="175123" cy="144200"/>
          </a:xfrm>
          <a:prstGeom prst="ellipse">
            <a:avLst/>
          </a:prstGeom>
          <a:solidFill>
            <a:srgbClr val="FFBDE8"/>
          </a:solidFill>
          <a:ln w="12700" cap="flat" cmpd="sng" algn="ctr">
            <a:solidFill>
              <a:srgbClr val="FFBDE8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342892">
              <a:defRPr/>
            </a:pPr>
            <a:endParaRPr lang="fr-FR" sz="1000" kern="0" dirty="0">
              <a:solidFill>
                <a:prstClr val="white"/>
              </a:solidFill>
            </a:endParaRPr>
          </a:p>
        </p:txBody>
      </p:sp>
      <p:sp>
        <p:nvSpPr>
          <p:cNvPr id="21" name="ZoneTexte 13"/>
          <p:cNvSpPr txBox="1">
            <a:spLocks noChangeArrowheads="1"/>
          </p:cNvSpPr>
          <p:nvPr/>
        </p:nvSpPr>
        <p:spPr bwMode="auto">
          <a:xfrm>
            <a:off x="5107792" y="5673634"/>
            <a:ext cx="19637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1400" dirty="0">
                <a:cs typeface="Arial" panose="020B0604020202020204" pitchFamily="34" charset="0"/>
              </a:rPr>
              <a:t>17:00 : Dead line pour la mise en cartons</a:t>
            </a:r>
          </a:p>
        </p:txBody>
      </p:sp>
      <p:sp>
        <p:nvSpPr>
          <p:cNvPr id="22" name="ZoneTexte 14"/>
          <p:cNvSpPr txBox="1">
            <a:spLocks noChangeArrowheads="1"/>
          </p:cNvSpPr>
          <p:nvPr/>
        </p:nvSpPr>
        <p:spPr bwMode="auto">
          <a:xfrm>
            <a:off x="7084226" y="6701478"/>
            <a:ext cx="198064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1400" dirty="0" smtClean="0">
                <a:cs typeface="Arial" panose="020B0604020202020204" pitchFamily="34" charset="0"/>
              </a:rPr>
              <a:t>Emménagement</a:t>
            </a:r>
          </a:p>
          <a:p>
            <a:r>
              <a:rPr lang="fr-FR" sz="1400" dirty="0" smtClean="0">
                <a:cs typeface="Arial" panose="020B0604020202020204" pitchFamily="34" charset="0"/>
              </a:rPr>
              <a:t>Service installé</a:t>
            </a:r>
          </a:p>
          <a:p>
            <a:r>
              <a:rPr lang="fr-FR" sz="1400" dirty="0" smtClean="0">
                <a:cs typeface="Arial" panose="020B0604020202020204" pitchFamily="34" charset="0"/>
              </a:rPr>
              <a:t>Patients transférés</a:t>
            </a:r>
            <a:endParaRPr lang="fr-FR" sz="1400" dirty="0">
              <a:cs typeface="Arial" panose="020B0604020202020204" pitchFamily="34" charset="0"/>
            </a:endParaRPr>
          </a:p>
        </p:txBody>
      </p:sp>
      <p:cxnSp>
        <p:nvCxnSpPr>
          <p:cNvPr id="23" name="Connecteur droit 32"/>
          <p:cNvCxnSpPr>
            <a:cxnSpLocks/>
          </p:cNvCxnSpPr>
          <p:nvPr/>
        </p:nvCxnSpPr>
        <p:spPr bwMode="auto">
          <a:xfrm>
            <a:off x="9813139" y="4734459"/>
            <a:ext cx="0" cy="377803"/>
          </a:xfrm>
          <a:prstGeom prst="line">
            <a:avLst/>
          </a:prstGeom>
          <a:noFill/>
          <a:ln w="6350" algn="ctr">
            <a:solidFill>
              <a:srgbClr val="FFBDE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ZoneTexte 17"/>
          <p:cNvSpPr txBox="1">
            <a:spLocks noChangeArrowheads="1"/>
          </p:cNvSpPr>
          <p:nvPr/>
        </p:nvSpPr>
        <p:spPr bwMode="auto">
          <a:xfrm>
            <a:off x="9239305" y="5827522"/>
            <a:ext cx="130641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sz="1400" dirty="0">
                <a:cs typeface="Arial" panose="020B0604020202020204" pitchFamily="34" charset="0"/>
              </a:rPr>
              <a:t>Bienvenue </a:t>
            </a:r>
          </a:p>
          <a:p>
            <a:pPr algn="ctr"/>
            <a:r>
              <a:rPr lang="fr-FR" sz="1400" dirty="0">
                <a:cs typeface="Arial" panose="020B0604020202020204" pitchFamily="34" charset="0"/>
              </a:rPr>
              <a:t>d</a:t>
            </a:r>
            <a:r>
              <a:rPr lang="fr-FR" sz="1400" dirty="0" smtClean="0">
                <a:cs typeface="Arial" panose="020B0604020202020204" pitchFamily="34" charset="0"/>
              </a:rPr>
              <a:t>ans les nouveaux locaux</a:t>
            </a:r>
            <a:endParaRPr lang="fr-FR" sz="1400" dirty="0">
              <a:cs typeface="Arial" panose="020B0604020202020204" pitchFamily="34" charset="0"/>
            </a:endParaRPr>
          </a:p>
        </p:txBody>
      </p:sp>
      <p:sp>
        <p:nvSpPr>
          <p:cNvPr id="25" name="ZoneTexte 22"/>
          <p:cNvSpPr txBox="1">
            <a:spLocks noChangeArrowheads="1"/>
          </p:cNvSpPr>
          <p:nvPr/>
        </p:nvSpPr>
        <p:spPr bwMode="auto">
          <a:xfrm>
            <a:off x="7071525" y="5649101"/>
            <a:ext cx="23431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1400" dirty="0" smtClean="0">
                <a:cs typeface="Arial" panose="020B0604020202020204" pitchFamily="34" charset="0"/>
              </a:rPr>
              <a:t>12:00 </a:t>
            </a:r>
            <a:r>
              <a:rPr lang="fr-FR" sz="1400" dirty="0">
                <a:cs typeface="Arial" panose="020B0604020202020204" pitchFamily="34" charset="0"/>
              </a:rPr>
              <a:t>: Dead line pour la déconnexion </a:t>
            </a:r>
            <a:r>
              <a:rPr lang="fr-FR" sz="1400" dirty="0" smtClean="0">
                <a:cs typeface="Arial" panose="020B0604020202020204" pitchFamily="34" charset="0"/>
              </a:rPr>
              <a:t>informatique des derniers équipements indispensables à l’activité</a:t>
            </a:r>
            <a:endParaRPr lang="fr-FR" sz="1400" dirty="0">
              <a:cs typeface="Arial" panose="020B0604020202020204" pitchFamily="34" charset="0"/>
            </a:endParaRPr>
          </a:p>
        </p:txBody>
      </p:sp>
      <p:sp>
        <p:nvSpPr>
          <p:cNvPr id="26" name="ZoneTexte 23"/>
          <p:cNvSpPr txBox="1">
            <a:spLocks noChangeArrowheads="1"/>
          </p:cNvSpPr>
          <p:nvPr/>
        </p:nvSpPr>
        <p:spPr bwMode="auto">
          <a:xfrm>
            <a:off x="5734012" y="4187725"/>
            <a:ext cx="5183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sz="1600" dirty="0"/>
              <a:t>J-1</a:t>
            </a:r>
          </a:p>
        </p:txBody>
      </p:sp>
      <p:cxnSp>
        <p:nvCxnSpPr>
          <p:cNvPr id="27" name="Connecteur droit 32"/>
          <p:cNvCxnSpPr>
            <a:cxnSpLocks/>
            <a:stCxn id="20" idx="3"/>
          </p:cNvCxnSpPr>
          <p:nvPr/>
        </p:nvCxnSpPr>
        <p:spPr bwMode="auto">
          <a:xfrm flipH="1" flipV="1">
            <a:off x="1167614" y="4691575"/>
            <a:ext cx="8575423" cy="20157"/>
          </a:xfrm>
          <a:prstGeom prst="line">
            <a:avLst/>
          </a:prstGeom>
          <a:noFill/>
          <a:ln w="6350" algn="ctr">
            <a:solidFill>
              <a:srgbClr val="FFBDE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Ellipse 30">
            <a:extLst/>
          </p:cNvPr>
          <p:cNvSpPr/>
          <p:nvPr/>
        </p:nvSpPr>
        <p:spPr>
          <a:xfrm>
            <a:off x="2011830" y="4617079"/>
            <a:ext cx="173371" cy="142757"/>
          </a:xfrm>
          <a:prstGeom prst="ellipse">
            <a:avLst/>
          </a:prstGeom>
          <a:solidFill>
            <a:srgbClr val="FFBDE8"/>
          </a:solidFill>
          <a:ln w="12700" cap="flat" cmpd="sng" algn="ctr">
            <a:solidFill>
              <a:srgbClr val="FFBDE8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342892">
              <a:defRPr/>
            </a:pPr>
            <a:endParaRPr lang="fr-FR" sz="1000" kern="0" dirty="0">
              <a:solidFill>
                <a:prstClr val="white"/>
              </a:solidFill>
            </a:endParaRPr>
          </a:p>
        </p:txBody>
      </p:sp>
      <p:sp>
        <p:nvSpPr>
          <p:cNvPr id="29" name="Ellipse 30">
            <a:extLst/>
          </p:cNvPr>
          <p:cNvSpPr/>
          <p:nvPr/>
        </p:nvSpPr>
        <p:spPr>
          <a:xfrm>
            <a:off x="5936130" y="4617079"/>
            <a:ext cx="173371" cy="142757"/>
          </a:xfrm>
          <a:prstGeom prst="ellipse">
            <a:avLst/>
          </a:prstGeom>
          <a:solidFill>
            <a:srgbClr val="FFBDE8"/>
          </a:solidFill>
          <a:ln w="12700" cap="flat" cmpd="sng" algn="ctr">
            <a:solidFill>
              <a:srgbClr val="FFBDE8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342892">
              <a:defRPr/>
            </a:pPr>
            <a:endParaRPr lang="fr-FR" sz="1000" kern="0" dirty="0">
              <a:solidFill>
                <a:prstClr val="white"/>
              </a:solidFill>
            </a:endParaRPr>
          </a:p>
        </p:txBody>
      </p:sp>
      <p:sp>
        <p:nvSpPr>
          <p:cNvPr id="30" name="Ellipse 30">
            <a:extLst/>
          </p:cNvPr>
          <p:cNvSpPr/>
          <p:nvPr/>
        </p:nvSpPr>
        <p:spPr>
          <a:xfrm>
            <a:off x="3794428" y="4653592"/>
            <a:ext cx="175123" cy="142758"/>
          </a:xfrm>
          <a:prstGeom prst="ellipse">
            <a:avLst/>
          </a:prstGeom>
          <a:solidFill>
            <a:srgbClr val="FFBDE8"/>
          </a:solidFill>
          <a:ln w="12700" cap="flat" cmpd="sng" algn="ctr">
            <a:solidFill>
              <a:srgbClr val="FFBDE8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342892">
              <a:defRPr/>
            </a:pPr>
            <a:endParaRPr lang="fr-FR" sz="1000" kern="0" dirty="0">
              <a:solidFill>
                <a:prstClr val="white"/>
              </a:solidFill>
            </a:endParaRPr>
          </a:p>
        </p:txBody>
      </p:sp>
      <p:cxnSp>
        <p:nvCxnSpPr>
          <p:cNvPr id="31" name="Connecteur droit 32"/>
          <p:cNvCxnSpPr>
            <a:cxnSpLocks/>
          </p:cNvCxnSpPr>
          <p:nvPr/>
        </p:nvCxnSpPr>
        <p:spPr bwMode="auto">
          <a:xfrm>
            <a:off x="6039651" y="4737634"/>
            <a:ext cx="0" cy="377803"/>
          </a:xfrm>
          <a:prstGeom prst="line">
            <a:avLst/>
          </a:prstGeom>
          <a:noFill/>
          <a:ln w="6350" algn="ctr">
            <a:solidFill>
              <a:srgbClr val="FFBDE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Connecteur droit 32"/>
          <p:cNvCxnSpPr>
            <a:cxnSpLocks/>
          </p:cNvCxnSpPr>
          <p:nvPr/>
        </p:nvCxnSpPr>
        <p:spPr bwMode="auto">
          <a:xfrm>
            <a:off x="3910814" y="4718729"/>
            <a:ext cx="0" cy="379246"/>
          </a:xfrm>
          <a:prstGeom prst="line">
            <a:avLst/>
          </a:prstGeom>
          <a:noFill/>
          <a:ln w="6350" algn="ctr">
            <a:solidFill>
              <a:srgbClr val="FFBDE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ZoneTexte 32"/>
          <p:cNvSpPr txBox="1">
            <a:spLocks noChangeArrowheads="1"/>
          </p:cNvSpPr>
          <p:nvPr/>
        </p:nvSpPr>
        <p:spPr bwMode="auto">
          <a:xfrm>
            <a:off x="3588587" y="4187725"/>
            <a:ext cx="6444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sz="1600" dirty="0" smtClean="0"/>
              <a:t>J-20/ J-15</a:t>
            </a:r>
            <a:endParaRPr lang="fr-FR" sz="1600" dirty="0"/>
          </a:p>
        </p:txBody>
      </p:sp>
      <p:sp>
        <p:nvSpPr>
          <p:cNvPr id="34" name="ZoneTexte 34"/>
          <p:cNvSpPr txBox="1">
            <a:spLocks noChangeArrowheads="1"/>
          </p:cNvSpPr>
          <p:nvPr/>
        </p:nvSpPr>
        <p:spPr bwMode="auto">
          <a:xfrm>
            <a:off x="3343439" y="5723583"/>
            <a:ext cx="16198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1400" dirty="0">
                <a:cs typeface="Arial" panose="020B0604020202020204" pitchFamily="34" charset="0"/>
              </a:rPr>
              <a:t>Livraison </a:t>
            </a:r>
            <a:r>
              <a:rPr lang="fr-FR" sz="1400" dirty="0" smtClean="0">
                <a:cs typeface="Arial" panose="020B0604020202020204" pitchFamily="34" charset="0"/>
              </a:rPr>
              <a:t>des cartons </a:t>
            </a:r>
            <a:r>
              <a:rPr lang="fr-FR" sz="1400" dirty="0">
                <a:cs typeface="Arial" panose="020B0604020202020204" pitchFamily="34" charset="0"/>
              </a:rPr>
              <a:t>et emballages</a:t>
            </a:r>
          </a:p>
        </p:txBody>
      </p:sp>
      <p:sp>
        <p:nvSpPr>
          <p:cNvPr id="35" name="ZoneTexte 35"/>
          <p:cNvSpPr txBox="1">
            <a:spLocks noChangeArrowheads="1"/>
          </p:cNvSpPr>
          <p:nvPr/>
        </p:nvSpPr>
        <p:spPr bwMode="auto">
          <a:xfrm>
            <a:off x="1755061" y="4176467"/>
            <a:ext cx="6444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sz="1600" dirty="0" smtClean="0"/>
              <a:t>J-30</a:t>
            </a:r>
            <a:endParaRPr lang="fr-FR" sz="1600" dirty="0"/>
          </a:p>
        </p:txBody>
      </p:sp>
      <p:pic>
        <p:nvPicPr>
          <p:cNvPr id="36" name="Imag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2" t="9361" r="8839" b="18802"/>
          <a:stretch>
            <a:fillRect/>
          </a:stretch>
        </p:blipFill>
        <p:spPr bwMode="auto">
          <a:xfrm>
            <a:off x="3646905" y="5057071"/>
            <a:ext cx="581409" cy="5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Connecteur droit 32"/>
          <p:cNvCxnSpPr>
            <a:cxnSpLocks/>
          </p:cNvCxnSpPr>
          <p:nvPr/>
        </p:nvCxnSpPr>
        <p:spPr bwMode="auto">
          <a:xfrm>
            <a:off x="2107414" y="4658259"/>
            <a:ext cx="0" cy="377803"/>
          </a:xfrm>
          <a:prstGeom prst="line">
            <a:avLst/>
          </a:prstGeom>
          <a:noFill/>
          <a:ln w="6350" algn="ctr">
            <a:solidFill>
              <a:srgbClr val="FFBDE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ZoneTexte 43"/>
          <p:cNvSpPr txBox="1">
            <a:spLocks noChangeArrowheads="1"/>
          </p:cNvSpPr>
          <p:nvPr/>
        </p:nvSpPr>
        <p:spPr bwMode="auto">
          <a:xfrm>
            <a:off x="9102681" y="4155829"/>
            <a:ext cx="10787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1600" dirty="0"/>
              <a:t>Jour J+1</a:t>
            </a:r>
          </a:p>
        </p:txBody>
      </p:sp>
      <p:pic>
        <p:nvPicPr>
          <p:cNvPr id="39" name="Image 645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37" y="5287073"/>
            <a:ext cx="1050739" cy="105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98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1187" y="1403515"/>
            <a:ext cx="76200" cy="5256530"/>
          </a:xfrm>
          <a:custGeom>
            <a:avLst/>
            <a:gdLst/>
            <a:ahLst/>
            <a:cxnLst/>
            <a:rect l="l" t="t" r="r" b="b"/>
            <a:pathLst>
              <a:path w="76200" h="5256530">
                <a:moveTo>
                  <a:pt x="76200" y="5179796"/>
                </a:moveTo>
                <a:lnTo>
                  <a:pt x="0" y="5179796"/>
                </a:lnTo>
                <a:lnTo>
                  <a:pt x="38100" y="5255996"/>
                </a:lnTo>
                <a:lnTo>
                  <a:pt x="76200" y="5179796"/>
                </a:lnTo>
                <a:close/>
              </a:path>
              <a:path w="76200" h="5256530">
                <a:moveTo>
                  <a:pt x="50800" y="0"/>
                </a:moveTo>
                <a:lnTo>
                  <a:pt x="25400" y="0"/>
                </a:lnTo>
                <a:lnTo>
                  <a:pt x="25400" y="5179796"/>
                </a:lnTo>
                <a:lnTo>
                  <a:pt x="50800" y="5179796"/>
                </a:lnTo>
                <a:lnTo>
                  <a:pt x="50800" y="0"/>
                </a:lnTo>
                <a:close/>
              </a:path>
            </a:pathLst>
          </a:custGeom>
          <a:solidFill>
            <a:srgbClr val="EF4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31187" y="1403515"/>
            <a:ext cx="76200" cy="5256530"/>
          </a:xfrm>
          <a:custGeom>
            <a:avLst/>
            <a:gdLst/>
            <a:ahLst/>
            <a:cxnLst/>
            <a:rect l="l" t="t" r="r" b="b"/>
            <a:pathLst>
              <a:path w="76200" h="5256530">
                <a:moveTo>
                  <a:pt x="25400" y="0"/>
                </a:moveTo>
                <a:lnTo>
                  <a:pt x="50800" y="0"/>
                </a:lnTo>
                <a:lnTo>
                  <a:pt x="50800" y="5179796"/>
                </a:lnTo>
                <a:lnTo>
                  <a:pt x="76200" y="5179796"/>
                </a:lnTo>
                <a:lnTo>
                  <a:pt x="38100" y="5255996"/>
                </a:lnTo>
                <a:lnTo>
                  <a:pt x="0" y="5179796"/>
                </a:lnTo>
                <a:lnTo>
                  <a:pt x="25400" y="5179796"/>
                </a:lnTo>
                <a:lnTo>
                  <a:pt x="25400" y="0"/>
                </a:lnTo>
                <a:close/>
              </a:path>
            </a:pathLst>
          </a:custGeom>
          <a:ln w="3175">
            <a:solidFill>
              <a:srgbClr val="EF4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42060" cy="7560309"/>
          </a:xfrm>
          <a:custGeom>
            <a:avLst/>
            <a:gdLst/>
            <a:ahLst/>
            <a:cxnLst/>
            <a:rect l="l" t="t" r="r" b="b"/>
            <a:pathLst>
              <a:path w="1242060" h="7560309">
                <a:moveTo>
                  <a:pt x="0" y="7560005"/>
                </a:moveTo>
                <a:lnTo>
                  <a:pt x="1241996" y="7560005"/>
                </a:lnTo>
                <a:lnTo>
                  <a:pt x="1241996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EF4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3828" y="362254"/>
            <a:ext cx="774344" cy="438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91258" y="403187"/>
            <a:ext cx="7184441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200" dirty="0" smtClean="0">
                <a:solidFill>
                  <a:srgbClr val="EF464D"/>
                </a:solidFill>
              </a:rPr>
              <a:t>PHASES OPERATIONNELLES PLANIFIEES</a:t>
            </a:r>
            <a:endParaRPr sz="2200" dirty="0"/>
          </a:p>
        </p:txBody>
      </p:sp>
      <p:sp>
        <p:nvSpPr>
          <p:cNvPr id="9" name="object 9"/>
          <p:cNvSpPr/>
          <p:nvPr/>
        </p:nvSpPr>
        <p:spPr>
          <a:xfrm>
            <a:off x="10230498" y="12"/>
            <a:ext cx="461645" cy="461645"/>
          </a:xfrm>
          <a:custGeom>
            <a:avLst/>
            <a:gdLst/>
            <a:ahLst/>
            <a:cxnLst/>
            <a:rect l="l" t="t" r="r" b="b"/>
            <a:pathLst>
              <a:path w="461645" h="461645">
                <a:moveTo>
                  <a:pt x="0" y="461492"/>
                </a:moveTo>
                <a:lnTo>
                  <a:pt x="461492" y="461492"/>
                </a:lnTo>
                <a:lnTo>
                  <a:pt x="461492" y="0"/>
                </a:lnTo>
                <a:lnTo>
                  <a:pt x="0" y="0"/>
                </a:lnTo>
                <a:lnTo>
                  <a:pt x="0" y="461492"/>
                </a:lnTo>
                <a:close/>
              </a:path>
            </a:pathLst>
          </a:custGeom>
          <a:solidFill>
            <a:srgbClr val="EF4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391508" y="110743"/>
            <a:ext cx="1397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17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1126" y="7070810"/>
            <a:ext cx="802640" cy="176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spc="4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www.bedel.fr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6"/>
          <p:cNvSpPr/>
          <p:nvPr/>
        </p:nvSpPr>
        <p:spPr>
          <a:xfrm>
            <a:off x="2334926" y="2192330"/>
            <a:ext cx="0" cy="1665605"/>
          </a:xfrm>
          <a:custGeom>
            <a:avLst/>
            <a:gdLst/>
            <a:ahLst/>
            <a:cxnLst/>
            <a:rect l="l" t="t" r="r" b="b"/>
            <a:pathLst>
              <a:path h="1665604">
                <a:moveTo>
                  <a:pt x="0" y="0"/>
                </a:moveTo>
                <a:lnTo>
                  <a:pt x="0" y="1665351"/>
                </a:lnTo>
              </a:path>
            </a:pathLst>
          </a:custGeom>
          <a:ln w="6096">
            <a:solidFill>
              <a:srgbClr val="FFBD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/>
          <p:nvPr/>
        </p:nvSpPr>
        <p:spPr>
          <a:xfrm>
            <a:off x="2225198" y="2011000"/>
            <a:ext cx="272745" cy="2712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8"/>
          <p:cNvSpPr/>
          <p:nvPr/>
        </p:nvSpPr>
        <p:spPr>
          <a:xfrm>
            <a:off x="2251105" y="2036883"/>
            <a:ext cx="170687" cy="1691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9525722" y="1982262"/>
            <a:ext cx="170688" cy="1722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3"/>
          <p:cNvSpPr/>
          <p:nvPr/>
        </p:nvSpPr>
        <p:spPr>
          <a:xfrm>
            <a:off x="4920542" y="2011633"/>
            <a:ext cx="169164" cy="1706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6"/>
          <p:cNvSpPr/>
          <p:nvPr/>
        </p:nvSpPr>
        <p:spPr>
          <a:xfrm flipH="1">
            <a:off x="9757058" y="2177050"/>
            <a:ext cx="45719" cy="221376"/>
          </a:xfrm>
          <a:custGeom>
            <a:avLst/>
            <a:gdLst/>
            <a:ahLst/>
            <a:cxnLst/>
            <a:rect l="l" t="t" r="r" b="b"/>
            <a:pathLst>
              <a:path w="1904" h="1694179">
                <a:moveTo>
                  <a:pt x="0" y="0"/>
                </a:moveTo>
                <a:lnTo>
                  <a:pt x="1524" y="1693798"/>
                </a:lnTo>
              </a:path>
            </a:pathLst>
          </a:custGeom>
          <a:ln w="6096">
            <a:solidFill>
              <a:srgbClr val="FFBD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7"/>
          <p:cNvSpPr/>
          <p:nvPr/>
        </p:nvSpPr>
        <p:spPr>
          <a:xfrm>
            <a:off x="7240611" y="2137984"/>
            <a:ext cx="3175" cy="1635125"/>
          </a:xfrm>
          <a:custGeom>
            <a:avLst/>
            <a:gdLst/>
            <a:ahLst/>
            <a:cxnLst/>
            <a:rect l="l" t="t" r="r" b="b"/>
            <a:pathLst>
              <a:path w="3175" h="1635125">
                <a:moveTo>
                  <a:pt x="0" y="0"/>
                </a:moveTo>
                <a:lnTo>
                  <a:pt x="3175" y="1635125"/>
                </a:lnTo>
              </a:path>
            </a:pathLst>
          </a:custGeom>
          <a:ln w="6096">
            <a:solidFill>
              <a:srgbClr val="FFBD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9"/>
          <p:cNvSpPr/>
          <p:nvPr/>
        </p:nvSpPr>
        <p:spPr>
          <a:xfrm>
            <a:off x="2288317" y="2029770"/>
            <a:ext cx="7833359" cy="106680"/>
          </a:xfrm>
          <a:custGeom>
            <a:avLst/>
            <a:gdLst/>
            <a:ahLst/>
            <a:cxnLst/>
            <a:rect l="l" t="t" r="r" b="b"/>
            <a:pathLst>
              <a:path w="7833359" h="106680">
                <a:moveTo>
                  <a:pt x="7745899" y="29046"/>
                </a:moveTo>
                <a:lnTo>
                  <a:pt x="0" y="77724"/>
                </a:lnTo>
                <a:lnTo>
                  <a:pt x="254" y="106679"/>
                </a:lnTo>
                <a:lnTo>
                  <a:pt x="7746069" y="58003"/>
                </a:lnTo>
                <a:lnTo>
                  <a:pt x="7745899" y="29046"/>
                </a:lnTo>
                <a:close/>
              </a:path>
              <a:path w="7833359" h="106680">
                <a:moveTo>
                  <a:pt x="7804498" y="28955"/>
                </a:moveTo>
                <a:lnTo>
                  <a:pt x="7760334" y="28955"/>
                </a:lnTo>
                <a:lnTo>
                  <a:pt x="7760588" y="57912"/>
                </a:lnTo>
                <a:lnTo>
                  <a:pt x="7746069" y="58003"/>
                </a:lnTo>
                <a:lnTo>
                  <a:pt x="7746238" y="86867"/>
                </a:lnTo>
                <a:lnTo>
                  <a:pt x="7832852" y="42925"/>
                </a:lnTo>
                <a:lnTo>
                  <a:pt x="7804498" y="28955"/>
                </a:lnTo>
                <a:close/>
              </a:path>
              <a:path w="7833359" h="106680">
                <a:moveTo>
                  <a:pt x="7760334" y="28955"/>
                </a:moveTo>
                <a:lnTo>
                  <a:pt x="7745899" y="29046"/>
                </a:lnTo>
                <a:lnTo>
                  <a:pt x="7746069" y="58003"/>
                </a:lnTo>
                <a:lnTo>
                  <a:pt x="7760588" y="57912"/>
                </a:lnTo>
                <a:lnTo>
                  <a:pt x="7760334" y="28955"/>
                </a:lnTo>
                <a:close/>
              </a:path>
              <a:path w="7833359" h="106680">
                <a:moveTo>
                  <a:pt x="7745730" y="0"/>
                </a:moveTo>
                <a:lnTo>
                  <a:pt x="7745899" y="29046"/>
                </a:lnTo>
                <a:lnTo>
                  <a:pt x="7804498" y="28955"/>
                </a:lnTo>
                <a:lnTo>
                  <a:pt x="7745730" y="0"/>
                </a:lnTo>
                <a:close/>
              </a:path>
            </a:pathLst>
          </a:custGeom>
          <a:solidFill>
            <a:srgbClr val="FFBD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1"/>
          <p:cNvSpPr/>
          <p:nvPr/>
        </p:nvSpPr>
        <p:spPr>
          <a:xfrm>
            <a:off x="7169197" y="2016746"/>
            <a:ext cx="170688" cy="1706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6"/>
          <p:cNvSpPr txBox="1"/>
          <p:nvPr/>
        </p:nvSpPr>
        <p:spPr>
          <a:xfrm>
            <a:off x="3271874" y="1358439"/>
            <a:ext cx="3823207" cy="6418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fr-FR" sz="2000" spc="-20" dirty="0" smtClean="0">
                <a:cs typeface="Verdana"/>
              </a:rPr>
              <a:t>Du 12/11/2020 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fr-FR" sz="2000" spc="-20" dirty="0" smtClean="0">
                <a:cs typeface="Verdana"/>
              </a:rPr>
              <a:t>au 21/11/2020</a:t>
            </a:r>
            <a:endParaRPr sz="2000" dirty="0">
              <a:cs typeface="Verdana"/>
            </a:endParaRPr>
          </a:p>
        </p:txBody>
      </p:sp>
      <p:sp>
        <p:nvSpPr>
          <p:cNvPr id="28" name="object 27"/>
          <p:cNvSpPr txBox="1"/>
          <p:nvPr/>
        </p:nvSpPr>
        <p:spPr>
          <a:xfrm>
            <a:off x="4367838" y="3007747"/>
            <a:ext cx="1688464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5" dirty="0" smtClean="0">
                <a:cs typeface="Verdana"/>
              </a:rPr>
              <a:t>1</a:t>
            </a:r>
            <a:r>
              <a:rPr lang="fr-FR" sz="1575" b="1" spc="-52" baseline="26455" dirty="0" smtClean="0">
                <a:cs typeface="Verdana"/>
              </a:rPr>
              <a:t>è</a:t>
            </a:r>
            <a:r>
              <a:rPr sz="1575" b="1" spc="-52" baseline="26455" dirty="0" smtClean="0">
                <a:cs typeface="Verdana"/>
              </a:rPr>
              <a:t>re</a:t>
            </a:r>
            <a:r>
              <a:rPr sz="1575" b="1" spc="67" baseline="26455" dirty="0" smtClean="0">
                <a:cs typeface="Verdana"/>
              </a:rPr>
              <a:t> </a:t>
            </a:r>
            <a:r>
              <a:rPr lang="fr-FR" sz="1600" b="1" spc="35" dirty="0" smtClean="0">
                <a:cs typeface="Verdana"/>
              </a:rPr>
              <a:t>phase </a:t>
            </a:r>
            <a:r>
              <a:rPr lang="fr-FR" sz="1600" spc="35" dirty="0" smtClean="0">
                <a:cs typeface="Verdana"/>
              </a:rPr>
              <a:t>: déménagement </a:t>
            </a:r>
            <a:endParaRPr sz="1600" dirty="0">
              <a:cs typeface="Verdana"/>
            </a:endParaRPr>
          </a:p>
        </p:txBody>
      </p:sp>
      <p:sp>
        <p:nvSpPr>
          <p:cNvPr id="32" name="object 35"/>
          <p:cNvSpPr txBox="1"/>
          <p:nvPr/>
        </p:nvSpPr>
        <p:spPr>
          <a:xfrm>
            <a:off x="743611" y="1463327"/>
            <a:ext cx="340670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fr-FR" sz="2000" dirty="0" smtClean="0">
                <a:cs typeface="Verdana"/>
              </a:rPr>
              <a:t>Le 20/10/2020</a:t>
            </a:r>
            <a:endParaRPr sz="1400" dirty="0">
              <a:cs typeface="Verdana"/>
            </a:endParaRPr>
          </a:p>
        </p:txBody>
      </p:sp>
      <p:sp>
        <p:nvSpPr>
          <p:cNvPr id="33" name="object 36"/>
          <p:cNvSpPr txBox="1"/>
          <p:nvPr/>
        </p:nvSpPr>
        <p:spPr>
          <a:xfrm>
            <a:off x="1541785" y="4487311"/>
            <a:ext cx="163957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600" b="1" spc="-15" dirty="0" smtClean="0">
                <a:cs typeface="Verdana"/>
              </a:rPr>
              <a:t>Livraison des emballages et étiquettes</a:t>
            </a:r>
            <a:endParaRPr sz="1600" b="1" dirty="0">
              <a:cs typeface="Verdana"/>
            </a:endParaRPr>
          </a:p>
          <a:p>
            <a:pPr marL="12700" marR="5080" algn="ctr">
              <a:lnSpc>
                <a:spcPct val="100000"/>
              </a:lnSpc>
            </a:pPr>
            <a:r>
              <a:rPr lang="fr-FR" sz="1600" spc="-50" dirty="0" smtClean="0">
                <a:cs typeface="Verdana"/>
              </a:rPr>
              <a:t>Sur tous les sites</a:t>
            </a:r>
            <a:endParaRPr sz="1600" dirty="0">
              <a:cs typeface="Verdana"/>
            </a:endParaRPr>
          </a:p>
        </p:txBody>
      </p:sp>
      <p:sp>
        <p:nvSpPr>
          <p:cNvPr id="35" name="object 42"/>
          <p:cNvSpPr/>
          <p:nvPr/>
        </p:nvSpPr>
        <p:spPr>
          <a:xfrm>
            <a:off x="4555570" y="2223110"/>
            <a:ext cx="800100" cy="8107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41"/>
          <p:cNvSpPr/>
          <p:nvPr/>
        </p:nvSpPr>
        <p:spPr>
          <a:xfrm>
            <a:off x="9211016" y="2144778"/>
            <a:ext cx="800100" cy="8107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7"/>
          <p:cNvSpPr txBox="1"/>
          <p:nvPr/>
        </p:nvSpPr>
        <p:spPr>
          <a:xfrm>
            <a:off x="6495653" y="4466037"/>
            <a:ext cx="1688464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600" b="1" spc="35" dirty="0" smtClean="0">
                <a:cs typeface="Verdana"/>
              </a:rPr>
              <a:t>Phase intermédiaire </a:t>
            </a:r>
            <a:r>
              <a:rPr lang="fr-FR" sz="1600" spc="35" dirty="0" smtClean="0">
                <a:cs typeface="Verdana"/>
              </a:rPr>
              <a:t>: Evacuation des mobiliers et équipements des services transférés </a:t>
            </a:r>
            <a:endParaRPr sz="1600" dirty="0">
              <a:cs typeface="Verdana"/>
            </a:endParaRP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 rotWithShape="1">
          <a:blip r:embed="rId10"/>
          <a:srcRect t="19385" b="20099"/>
          <a:stretch/>
        </p:blipFill>
        <p:spPr>
          <a:xfrm>
            <a:off x="6895377" y="3792968"/>
            <a:ext cx="588366" cy="457200"/>
          </a:xfrm>
          <a:prstGeom prst="rect">
            <a:avLst/>
          </a:prstGeom>
        </p:spPr>
      </p:pic>
      <p:pic>
        <p:nvPicPr>
          <p:cNvPr id="44" name="Imag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2" t="9361" r="8839" b="18802"/>
          <a:stretch>
            <a:fillRect/>
          </a:stretch>
        </p:blipFill>
        <p:spPr bwMode="auto">
          <a:xfrm>
            <a:off x="2044221" y="3877551"/>
            <a:ext cx="581409" cy="5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42359" y="3596997"/>
            <a:ext cx="2080797" cy="1589410"/>
          </a:xfrm>
          <a:prstGeom prst="rect">
            <a:avLst/>
          </a:prstGeom>
        </p:spPr>
      </p:pic>
      <p:sp>
        <p:nvSpPr>
          <p:cNvPr id="45" name="object 27"/>
          <p:cNvSpPr txBox="1"/>
          <p:nvPr/>
        </p:nvSpPr>
        <p:spPr>
          <a:xfrm>
            <a:off x="8767915" y="2925054"/>
            <a:ext cx="1688464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600" b="1" spc="-35" dirty="0" smtClean="0">
                <a:cs typeface="Verdana"/>
              </a:rPr>
              <a:t>2</a:t>
            </a:r>
            <a:r>
              <a:rPr lang="fr-FR" sz="1575" b="1" spc="-52" baseline="30000" dirty="0" smtClean="0">
                <a:cs typeface="Verdana"/>
              </a:rPr>
              <a:t>ème</a:t>
            </a:r>
            <a:r>
              <a:rPr lang="fr-FR" sz="1575" b="1" spc="-52" baseline="26455" dirty="0" smtClean="0">
                <a:cs typeface="Verdana"/>
              </a:rPr>
              <a:t> </a:t>
            </a:r>
            <a:r>
              <a:rPr lang="fr-FR" sz="1600" b="1" spc="35" dirty="0" smtClean="0">
                <a:cs typeface="Verdana"/>
              </a:rPr>
              <a:t>phase </a:t>
            </a:r>
            <a:r>
              <a:rPr lang="fr-FR" sz="1600" spc="35" dirty="0" smtClean="0">
                <a:cs typeface="Verdana"/>
              </a:rPr>
              <a:t>: déménagement </a:t>
            </a:r>
            <a:endParaRPr sz="1600" dirty="0">
              <a:cs typeface="Verdana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16216" y="3596996"/>
            <a:ext cx="2166747" cy="3473813"/>
          </a:xfrm>
          <a:prstGeom prst="rect">
            <a:avLst/>
          </a:prstGeom>
        </p:spPr>
      </p:pic>
      <p:sp>
        <p:nvSpPr>
          <p:cNvPr id="47" name="object 26"/>
          <p:cNvSpPr txBox="1"/>
          <p:nvPr/>
        </p:nvSpPr>
        <p:spPr>
          <a:xfrm>
            <a:off x="7483743" y="1316666"/>
            <a:ext cx="3823207" cy="6418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fr-FR" sz="2000" spc="-20" dirty="0" smtClean="0">
                <a:cs typeface="Verdana"/>
              </a:rPr>
              <a:t>Du 07/12/2020 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fr-FR" sz="2000" spc="-20" dirty="0" smtClean="0">
                <a:cs typeface="Verdana"/>
              </a:rPr>
              <a:t>au 18/12/2020</a:t>
            </a:r>
            <a:endParaRPr sz="2000" dirty="0">
              <a:cs typeface="Verdana"/>
            </a:endParaRPr>
          </a:p>
        </p:txBody>
      </p:sp>
      <p:cxnSp>
        <p:nvCxnSpPr>
          <p:cNvPr id="49" name="Connecteur droit 48"/>
          <p:cNvCxnSpPr>
            <a:stCxn id="19" idx="2"/>
          </p:cNvCxnSpPr>
          <p:nvPr/>
        </p:nvCxnSpPr>
        <p:spPr>
          <a:xfrm flipH="1">
            <a:off x="4982757" y="2182320"/>
            <a:ext cx="22367" cy="216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>
            <a:stCxn id="17" idx="2"/>
            <a:endCxn id="39" idx="0"/>
          </p:cNvCxnSpPr>
          <p:nvPr/>
        </p:nvCxnSpPr>
        <p:spPr>
          <a:xfrm flipV="1">
            <a:off x="9611066" y="2144778"/>
            <a:ext cx="0" cy="9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>
            <a:stCxn id="17" idx="2"/>
          </p:cNvCxnSpPr>
          <p:nvPr/>
        </p:nvCxnSpPr>
        <p:spPr>
          <a:xfrm>
            <a:off x="9611066" y="2154474"/>
            <a:ext cx="0" cy="243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bject 26"/>
          <p:cNvSpPr txBox="1"/>
          <p:nvPr/>
        </p:nvSpPr>
        <p:spPr>
          <a:xfrm>
            <a:off x="5537466" y="1303507"/>
            <a:ext cx="3823207" cy="6418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fr-FR" sz="2000" spc="-20" dirty="0" smtClean="0">
                <a:cs typeface="Verdana"/>
              </a:rPr>
              <a:t>Du 23/11/2020 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fr-FR" sz="2000" spc="-20" dirty="0" smtClean="0">
                <a:cs typeface="Verdana"/>
              </a:rPr>
              <a:t>au 04/12/2020</a:t>
            </a:r>
            <a:endParaRPr sz="20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6406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1242060" cy="7560309"/>
          </a:xfrm>
          <a:custGeom>
            <a:avLst/>
            <a:gdLst/>
            <a:ahLst/>
            <a:cxnLst/>
            <a:rect l="l" t="t" r="r" b="b"/>
            <a:pathLst>
              <a:path w="1242060" h="7560309">
                <a:moveTo>
                  <a:pt x="0" y="7560005"/>
                </a:moveTo>
                <a:lnTo>
                  <a:pt x="1241996" y="7560005"/>
                </a:lnTo>
                <a:lnTo>
                  <a:pt x="1241996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EF4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3828" y="362254"/>
            <a:ext cx="774344" cy="438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91258" y="403187"/>
            <a:ext cx="7184441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200" dirty="0" smtClean="0">
                <a:solidFill>
                  <a:srgbClr val="EF464D"/>
                </a:solidFill>
              </a:rPr>
              <a:t>CE QUI DEMENAGE … OU PAS</a:t>
            </a:r>
            <a:endParaRPr sz="2200" dirty="0"/>
          </a:p>
        </p:txBody>
      </p:sp>
      <p:sp>
        <p:nvSpPr>
          <p:cNvPr id="9" name="object 9"/>
          <p:cNvSpPr/>
          <p:nvPr/>
        </p:nvSpPr>
        <p:spPr>
          <a:xfrm>
            <a:off x="10230498" y="12"/>
            <a:ext cx="461645" cy="461645"/>
          </a:xfrm>
          <a:custGeom>
            <a:avLst/>
            <a:gdLst/>
            <a:ahLst/>
            <a:cxnLst/>
            <a:rect l="l" t="t" r="r" b="b"/>
            <a:pathLst>
              <a:path w="461645" h="461645">
                <a:moveTo>
                  <a:pt x="0" y="461492"/>
                </a:moveTo>
                <a:lnTo>
                  <a:pt x="461492" y="461492"/>
                </a:lnTo>
                <a:lnTo>
                  <a:pt x="461492" y="0"/>
                </a:lnTo>
                <a:lnTo>
                  <a:pt x="0" y="0"/>
                </a:lnTo>
                <a:lnTo>
                  <a:pt x="0" y="461492"/>
                </a:lnTo>
                <a:close/>
              </a:path>
            </a:pathLst>
          </a:custGeom>
          <a:solidFill>
            <a:srgbClr val="EF4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391508" y="110743"/>
            <a:ext cx="1397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17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1126" y="7070810"/>
            <a:ext cx="802640" cy="176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spc="4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www.bedel.fr</a:t>
            </a:r>
            <a:endParaRPr sz="900">
              <a:latin typeface="Arial"/>
              <a:cs typeface="Arial"/>
            </a:endParaRPr>
          </a:p>
        </p:txBody>
      </p:sp>
      <p:sp>
        <p:nvSpPr>
          <p:cNvPr id="36" name="Espace réservé du contenu 3"/>
          <p:cNvSpPr txBox="1">
            <a:spLocks/>
          </p:cNvSpPr>
          <p:nvPr/>
        </p:nvSpPr>
        <p:spPr>
          <a:xfrm>
            <a:off x="1595214" y="1204615"/>
            <a:ext cx="4315568" cy="410576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u="sng" kern="0" dirty="0" smtClean="0"/>
              <a:t>Ce que vous devez étiqueter et qui sera transporté par les déménageurs</a:t>
            </a:r>
          </a:p>
          <a:p>
            <a:pPr marL="261938" lvl="3"/>
            <a:endParaRPr lang="fr-FR" sz="1400" kern="0" dirty="0" smtClean="0">
              <a:solidFill>
                <a:sysClr val="windowText" lastClr="000000"/>
              </a:solidFill>
            </a:endParaRPr>
          </a:p>
          <a:p>
            <a:pPr marL="449263" lvl="3">
              <a:buFont typeface="Wingdings" panose="05000000000000000000" pitchFamily="2" charset="2"/>
              <a:buChar char="ü"/>
            </a:pPr>
            <a:r>
              <a:rPr lang="fr-FR" sz="1400" kern="0" dirty="0" smtClean="0">
                <a:solidFill>
                  <a:sysClr val="windowText" lastClr="000000"/>
                </a:solidFill>
              </a:rPr>
              <a:t> </a:t>
            </a:r>
            <a:r>
              <a:rPr lang="fr-FR" kern="0" dirty="0" smtClean="0">
                <a:solidFill>
                  <a:sysClr val="windowText" lastClr="000000"/>
                </a:solidFill>
              </a:rPr>
              <a:t>Les cartons des collaborateurs </a:t>
            </a:r>
          </a:p>
          <a:p>
            <a:pPr marL="449263" lvl="3">
              <a:buFont typeface="Wingdings" panose="05000000000000000000" pitchFamily="2" charset="2"/>
              <a:buChar char="ü"/>
            </a:pPr>
            <a:r>
              <a:rPr lang="fr-FR" kern="0" dirty="0" smtClean="0">
                <a:solidFill>
                  <a:sysClr val="windowText" lastClr="000000"/>
                </a:solidFill>
              </a:rPr>
              <a:t>Les cartons des armoires </a:t>
            </a:r>
          </a:p>
          <a:p>
            <a:pPr marL="449263" lvl="3">
              <a:buFont typeface="Wingdings" panose="05000000000000000000" pitchFamily="2" charset="2"/>
              <a:buChar char="ü"/>
            </a:pPr>
            <a:r>
              <a:rPr lang="fr-FR" kern="0" dirty="0" smtClean="0">
                <a:solidFill>
                  <a:sysClr val="windowText" lastClr="000000"/>
                </a:solidFill>
              </a:rPr>
              <a:t>Les bacs plastiques plombés de documents confidentiels</a:t>
            </a:r>
          </a:p>
          <a:p>
            <a:pPr marL="449263" lvl="3">
              <a:buFont typeface="Wingdings" panose="05000000000000000000" pitchFamily="2" charset="2"/>
              <a:buChar char="ü"/>
            </a:pPr>
            <a:r>
              <a:rPr lang="fr-FR" kern="0" dirty="0" smtClean="0">
                <a:solidFill>
                  <a:sysClr val="windowText" lastClr="000000"/>
                </a:solidFill>
              </a:rPr>
              <a:t> Les mobiliers et équipements suivant inventaire de chaque service </a:t>
            </a:r>
          </a:p>
          <a:p>
            <a:pPr lvl="1"/>
            <a:endParaRPr lang="fr-FR" sz="1700" strike="sngStrike" kern="0" dirty="0">
              <a:solidFill>
                <a:srgbClr val="FF0000"/>
              </a:solidFill>
            </a:endParaRPr>
          </a:p>
          <a:p>
            <a:pPr lvl="1"/>
            <a:endParaRPr lang="fr-FR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37" name="Espace réservé du contenu 4"/>
          <p:cNvSpPr txBox="1">
            <a:spLocks/>
          </p:cNvSpPr>
          <p:nvPr/>
        </p:nvSpPr>
        <p:spPr>
          <a:xfrm>
            <a:off x="6193582" y="1161511"/>
            <a:ext cx="4197926" cy="414887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u="sng" kern="0" dirty="0"/>
              <a:t>Tout ce qui ne déménage pas </a:t>
            </a:r>
            <a:endParaRPr lang="fr-FR" u="sng" kern="0" dirty="0" smtClean="0"/>
          </a:p>
          <a:p>
            <a:pPr algn="ctr"/>
            <a:r>
              <a:rPr lang="fr-FR" u="sng" kern="0" dirty="0" smtClean="0"/>
              <a:t>(</a:t>
            </a:r>
            <a:r>
              <a:rPr lang="fr-FR" u="sng" kern="0" dirty="0"/>
              <a:t>et que vous n’étiquetez pas</a:t>
            </a:r>
            <a:r>
              <a:rPr lang="fr-FR" sz="1400" u="sng" kern="0" dirty="0" smtClean="0">
                <a:solidFill>
                  <a:sysClr val="windowText" lastClr="000000"/>
                </a:solidFill>
              </a:rPr>
              <a:t>) </a:t>
            </a:r>
          </a:p>
          <a:p>
            <a:pPr marL="261938" lvl="3"/>
            <a:endParaRPr lang="fr-FR" sz="1400" kern="0" dirty="0" smtClean="0">
              <a:solidFill>
                <a:sysClr val="windowText" lastClr="000000"/>
              </a:solidFill>
            </a:endParaRPr>
          </a:p>
          <a:p>
            <a:pPr marL="449263" lvl="3">
              <a:buFont typeface="Wingdings" panose="05000000000000000000" pitchFamily="2" charset="2"/>
              <a:buChar char="ü"/>
            </a:pPr>
            <a:r>
              <a:rPr lang="fr-FR" kern="0" dirty="0">
                <a:solidFill>
                  <a:sysClr val="windowText" lastClr="000000"/>
                </a:solidFill>
              </a:rPr>
              <a:t>Les télévisions</a:t>
            </a:r>
          </a:p>
          <a:p>
            <a:pPr marL="449263" lvl="3">
              <a:buFont typeface="Wingdings" panose="05000000000000000000" pitchFamily="2" charset="2"/>
              <a:buChar char="ü"/>
            </a:pPr>
            <a:r>
              <a:rPr lang="fr-FR" kern="0" dirty="0" smtClean="0">
                <a:solidFill>
                  <a:sysClr val="windowText" lastClr="000000"/>
                </a:solidFill>
              </a:rPr>
              <a:t>Certains lits (l’identification des lits transférés sera faite par le service biomédical à J-1)</a:t>
            </a:r>
          </a:p>
          <a:p>
            <a:pPr marL="449263" lvl="3">
              <a:buFont typeface="Wingdings" panose="05000000000000000000" pitchFamily="2" charset="2"/>
              <a:buChar char="ü"/>
            </a:pPr>
            <a:r>
              <a:rPr lang="fr-FR" kern="0" dirty="0" smtClean="0">
                <a:solidFill>
                  <a:sysClr val="windowText" lastClr="000000"/>
                </a:solidFill>
              </a:rPr>
              <a:t>Les téléphones fixes</a:t>
            </a:r>
          </a:p>
          <a:p>
            <a:pPr marL="449263" lvl="3"/>
            <a:endParaRPr lang="fr-FR" kern="0" dirty="0">
              <a:solidFill>
                <a:sysClr val="windowText" lastClr="000000"/>
              </a:solidFill>
            </a:endParaRPr>
          </a:p>
          <a:p>
            <a:pPr lvl="1"/>
            <a:endParaRPr lang="fr-FR" sz="1400" kern="0" dirty="0" smtClean="0">
              <a:solidFill>
                <a:prstClr val="black"/>
              </a:solidFill>
            </a:endParaRPr>
          </a:p>
          <a:p>
            <a:pPr lvl="1"/>
            <a:endParaRPr lang="fr-FR" sz="1600" kern="0" dirty="0" smtClean="0"/>
          </a:p>
          <a:p>
            <a:pPr lvl="1"/>
            <a:endParaRPr lang="fr-FR" sz="1600" kern="0" dirty="0" smtClean="0"/>
          </a:p>
          <a:p>
            <a:pPr lvl="1"/>
            <a:endParaRPr lang="fr-FR" sz="1600" kern="0" dirty="0"/>
          </a:p>
          <a:p>
            <a:pPr lvl="1"/>
            <a:endParaRPr lang="fr-FR" sz="1600" kern="0" dirty="0" smtClean="0"/>
          </a:p>
          <a:p>
            <a:pPr lvl="1"/>
            <a:endParaRPr lang="fr-FR" sz="1600" kern="0" dirty="0" smtClean="0"/>
          </a:p>
          <a:p>
            <a:pPr lvl="1"/>
            <a:r>
              <a:rPr lang="fr-FR" sz="1600" kern="0" dirty="0" smtClean="0"/>
              <a:t>Veuillez </a:t>
            </a:r>
            <a:r>
              <a:rPr lang="fr-FR" sz="1600" kern="0" dirty="0"/>
              <a:t>remporter chez vous toutes vos affaires personnelles telles que photos, plantes…</a:t>
            </a:r>
          </a:p>
          <a:p>
            <a:pPr lvl="1"/>
            <a:endParaRPr lang="fr-FR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38" name="Connecteur droit 37"/>
          <p:cNvCxnSpPr/>
          <p:nvPr/>
        </p:nvCxnSpPr>
        <p:spPr>
          <a:xfrm flipH="1">
            <a:off x="6193582" y="1184152"/>
            <a:ext cx="1" cy="4326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bject 14"/>
          <p:cNvSpPr/>
          <p:nvPr/>
        </p:nvSpPr>
        <p:spPr>
          <a:xfrm>
            <a:off x="5906825" y="3933825"/>
            <a:ext cx="573512" cy="5701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Espace réservé du contenu 4"/>
          <p:cNvSpPr txBox="1">
            <a:spLocks/>
          </p:cNvSpPr>
          <p:nvPr/>
        </p:nvSpPr>
        <p:spPr>
          <a:xfrm>
            <a:off x="1718612" y="5454895"/>
            <a:ext cx="8800250" cy="198412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u="sng" kern="0" dirty="0" smtClean="0"/>
              <a:t>Pour les médicaments des salles de soins</a:t>
            </a:r>
            <a:endParaRPr lang="fr-FR" sz="1400" u="sng" kern="0" dirty="0" smtClean="0">
              <a:solidFill>
                <a:sysClr val="windowText" lastClr="000000"/>
              </a:solidFill>
            </a:endParaRPr>
          </a:p>
          <a:p>
            <a:pPr marL="449263" lvl="3">
              <a:buFont typeface="Wingdings" panose="05000000000000000000" pitchFamily="2" charset="2"/>
              <a:buChar char="ü"/>
            </a:pPr>
            <a:r>
              <a:rPr lang="fr-FR" kern="0" dirty="0" smtClean="0">
                <a:solidFill>
                  <a:sysClr val="windowText" lastClr="000000"/>
                </a:solidFill>
              </a:rPr>
              <a:t>Les tiroirs seront filmés par les services (à l’exception de la Pharmacie où Bedel réalise l’emballage et le déballage) et emmenés pleins et remis en place dans les nouveaux locaux</a:t>
            </a:r>
          </a:p>
          <a:p>
            <a:pPr marL="449263" lvl="3" algn="ctr"/>
            <a:endParaRPr lang="fr-FR" u="sng" kern="0" dirty="0" smtClean="0"/>
          </a:p>
          <a:p>
            <a:pPr marL="449263" lvl="3" algn="ctr"/>
            <a:r>
              <a:rPr lang="fr-FR" u="sng" kern="0" dirty="0" smtClean="0"/>
              <a:t>Pour </a:t>
            </a:r>
            <a:r>
              <a:rPr lang="fr-FR" u="sng" kern="0" dirty="0"/>
              <a:t>les </a:t>
            </a:r>
            <a:r>
              <a:rPr lang="fr-FR" u="sng" kern="0" dirty="0" smtClean="0"/>
              <a:t>stupéfiants</a:t>
            </a:r>
          </a:p>
          <a:p>
            <a:pPr marL="449263" lvl="3" indent="-285750">
              <a:buFont typeface="Wingdings" panose="05000000000000000000" pitchFamily="2" charset="2"/>
              <a:buChar char="ü"/>
            </a:pPr>
            <a:r>
              <a:rPr lang="fr-FR" kern="0" dirty="0" smtClean="0">
                <a:solidFill>
                  <a:sysClr val="windowText" lastClr="000000"/>
                </a:solidFill>
              </a:rPr>
              <a:t>Ils devront être emballés par les services dans les caisses plastiques prévues à cet effet</a:t>
            </a:r>
            <a:endParaRPr lang="fr-FR" sz="1400" u="sng" kern="0" dirty="0">
              <a:solidFill>
                <a:sysClr val="windowText" lastClr="000000"/>
              </a:solidFill>
            </a:endParaRPr>
          </a:p>
          <a:p>
            <a:pPr marL="449263" lvl="3">
              <a:buFont typeface="Wingdings" panose="05000000000000000000" pitchFamily="2" charset="2"/>
              <a:buChar char="ü"/>
            </a:pPr>
            <a:endParaRPr lang="fr-FR" kern="0" dirty="0" smtClean="0">
              <a:solidFill>
                <a:sysClr val="windowText" lastClr="000000"/>
              </a:solidFill>
            </a:endParaRPr>
          </a:p>
          <a:p>
            <a:pPr marL="449263" lvl="3">
              <a:buFont typeface="Wingdings" panose="05000000000000000000" pitchFamily="2" charset="2"/>
              <a:buChar char="ü"/>
            </a:pPr>
            <a:endParaRPr lang="fr-FR" kern="0" dirty="0">
              <a:solidFill>
                <a:sysClr val="windowText" lastClr="000000"/>
              </a:solidFill>
            </a:endParaRPr>
          </a:p>
          <a:p>
            <a:pPr lvl="1"/>
            <a:endParaRPr lang="fr-FR" sz="1400" kern="0" dirty="0" smtClean="0">
              <a:solidFill>
                <a:prstClr val="black"/>
              </a:solidFill>
            </a:endParaRPr>
          </a:p>
          <a:p>
            <a:pPr lvl="1"/>
            <a:endParaRPr lang="fr-FR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4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1242060" cy="7560309"/>
          </a:xfrm>
          <a:custGeom>
            <a:avLst/>
            <a:gdLst/>
            <a:ahLst/>
            <a:cxnLst/>
            <a:rect l="l" t="t" r="r" b="b"/>
            <a:pathLst>
              <a:path w="1242060" h="7560309">
                <a:moveTo>
                  <a:pt x="0" y="7560005"/>
                </a:moveTo>
                <a:lnTo>
                  <a:pt x="1241996" y="7560005"/>
                </a:lnTo>
                <a:lnTo>
                  <a:pt x="1241996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EF4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3828" y="362254"/>
            <a:ext cx="774344" cy="438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91258" y="403187"/>
            <a:ext cx="7184441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200" dirty="0" smtClean="0">
                <a:solidFill>
                  <a:srgbClr val="EF464D"/>
                </a:solidFill>
              </a:rPr>
              <a:t>QUI FAIT QUOI (1/2)</a:t>
            </a:r>
            <a:endParaRPr sz="2200" dirty="0"/>
          </a:p>
        </p:txBody>
      </p:sp>
      <p:sp>
        <p:nvSpPr>
          <p:cNvPr id="9" name="object 9"/>
          <p:cNvSpPr/>
          <p:nvPr/>
        </p:nvSpPr>
        <p:spPr>
          <a:xfrm>
            <a:off x="10230498" y="12"/>
            <a:ext cx="461645" cy="461645"/>
          </a:xfrm>
          <a:custGeom>
            <a:avLst/>
            <a:gdLst/>
            <a:ahLst/>
            <a:cxnLst/>
            <a:rect l="l" t="t" r="r" b="b"/>
            <a:pathLst>
              <a:path w="461645" h="461645">
                <a:moveTo>
                  <a:pt x="0" y="461492"/>
                </a:moveTo>
                <a:lnTo>
                  <a:pt x="461492" y="461492"/>
                </a:lnTo>
                <a:lnTo>
                  <a:pt x="461492" y="0"/>
                </a:lnTo>
                <a:lnTo>
                  <a:pt x="0" y="0"/>
                </a:lnTo>
                <a:lnTo>
                  <a:pt x="0" y="461492"/>
                </a:lnTo>
                <a:close/>
              </a:path>
            </a:pathLst>
          </a:custGeom>
          <a:solidFill>
            <a:srgbClr val="EF4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391508" y="110743"/>
            <a:ext cx="1397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17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1126" y="7070810"/>
            <a:ext cx="802640" cy="176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spc="4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www.bedel.fr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Espace réservé du contenu 17"/>
          <p:cNvSpPr txBox="1">
            <a:spLocks/>
          </p:cNvSpPr>
          <p:nvPr/>
        </p:nvSpPr>
        <p:spPr>
          <a:xfrm>
            <a:off x="3041591" y="2201526"/>
            <a:ext cx="3014662" cy="282733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793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227013" indent="-1481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DB6E6"/>
              </a:buClr>
              <a:buFont typeface="Helvetica" charset="0"/>
              <a:buChar char="●"/>
              <a:tabLst/>
              <a:defRPr sz="1100" kern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446088" indent="-1841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1050" kern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1938" lvl="3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lang="fr-FR" sz="1200" dirty="0">
              <a:latin typeface="+mn-lt"/>
            </a:endParaRPr>
          </a:p>
          <a:p>
            <a:pPr marL="261938" lvl="3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lang="fr-FR" sz="1200" dirty="0">
              <a:latin typeface="+mn-lt"/>
            </a:endParaRPr>
          </a:p>
          <a:p>
            <a:pPr marL="261938" lvl="3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lang="fr-FR" sz="1200" dirty="0">
              <a:latin typeface="+mn-lt"/>
            </a:endParaRPr>
          </a:p>
          <a:p>
            <a:pPr marL="261938" lvl="3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lang="fr-FR" sz="1200" dirty="0">
              <a:latin typeface="+mn-lt"/>
            </a:endParaRPr>
          </a:p>
          <a:p>
            <a:pPr marL="261938" lvl="3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lang="fr-FR" sz="1200" dirty="0">
              <a:latin typeface="+mn-lt"/>
            </a:endParaRPr>
          </a:p>
          <a:p>
            <a:pPr lvl="2">
              <a:lnSpc>
                <a:spcPct val="100000"/>
              </a:lnSpc>
              <a:buFont typeface="Courier New" panose="02070309020205020404" pitchFamily="49" charset="0"/>
              <a:buChar char="o"/>
              <a:defRPr/>
            </a:pPr>
            <a:endParaRPr lang="fr-FR" sz="1200" dirty="0">
              <a:latin typeface="+mn-lt"/>
            </a:endParaRPr>
          </a:p>
        </p:txBody>
      </p:sp>
      <p:sp>
        <p:nvSpPr>
          <p:cNvPr id="16" name="Ellipse 30">
            <a:extLst/>
          </p:cNvPr>
          <p:cNvSpPr/>
          <p:nvPr/>
        </p:nvSpPr>
        <p:spPr>
          <a:xfrm>
            <a:off x="3514666" y="1642726"/>
            <a:ext cx="157162" cy="158750"/>
          </a:xfrm>
          <a:prstGeom prst="ellipse">
            <a:avLst/>
          </a:prstGeom>
          <a:solidFill>
            <a:srgbClr val="FFBD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342892">
              <a:defRPr/>
            </a:pPr>
            <a:endParaRPr lang="fr-FR" sz="1200" kern="0" dirty="0">
              <a:solidFill>
                <a:srgbClr val="00B9F2"/>
              </a:solidFill>
            </a:endParaRPr>
          </a:p>
        </p:txBody>
      </p:sp>
      <p:sp>
        <p:nvSpPr>
          <p:cNvPr id="19" name="Ellipse 30">
            <a:extLst/>
          </p:cNvPr>
          <p:cNvSpPr/>
          <p:nvPr/>
        </p:nvSpPr>
        <p:spPr>
          <a:xfrm>
            <a:off x="5259328" y="1661776"/>
            <a:ext cx="158750" cy="157163"/>
          </a:xfrm>
          <a:prstGeom prst="ellipse">
            <a:avLst/>
          </a:prstGeom>
          <a:solidFill>
            <a:srgbClr val="FFBD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342892">
              <a:defRPr/>
            </a:pPr>
            <a:endParaRPr lang="fr-FR" sz="1200" kern="0" dirty="0">
              <a:solidFill>
                <a:srgbClr val="00B9F2"/>
              </a:solidFill>
            </a:endParaRPr>
          </a:p>
        </p:txBody>
      </p:sp>
      <p:cxnSp>
        <p:nvCxnSpPr>
          <p:cNvPr id="21" name="Connecteur droit 32"/>
          <p:cNvCxnSpPr>
            <a:cxnSpLocks/>
          </p:cNvCxnSpPr>
          <p:nvPr/>
        </p:nvCxnSpPr>
        <p:spPr bwMode="auto">
          <a:xfrm>
            <a:off x="5356166" y="1842751"/>
            <a:ext cx="0" cy="415925"/>
          </a:xfrm>
          <a:prstGeom prst="line">
            <a:avLst/>
          </a:prstGeom>
          <a:noFill/>
          <a:ln w="6350" algn="ctr">
            <a:solidFill>
              <a:srgbClr val="FFBDE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Connecteur droit avec flèche 12"/>
          <p:cNvCxnSpPr>
            <a:cxnSpLocks noChangeShapeType="1"/>
          </p:cNvCxnSpPr>
          <p:nvPr/>
        </p:nvCxnSpPr>
        <p:spPr bwMode="auto">
          <a:xfrm flipV="1">
            <a:off x="1317566" y="1694014"/>
            <a:ext cx="8758237" cy="42376"/>
          </a:xfrm>
          <a:prstGeom prst="straightConnector1">
            <a:avLst/>
          </a:prstGeom>
          <a:noFill/>
          <a:ln w="28575" algn="ctr">
            <a:solidFill>
              <a:srgbClr val="FFBDE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Ellipse 30">
            <a:extLst/>
          </p:cNvPr>
          <p:cNvSpPr/>
          <p:nvPr/>
        </p:nvSpPr>
        <p:spPr>
          <a:xfrm>
            <a:off x="7291329" y="1628439"/>
            <a:ext cx="158750" cy="158750"/>
          </a:xfrm>
          <a:prstGeom prst="ellipse">
            <a:avLst/>
          </a:prstGeom>
          <a:solidFill>
            <a:srgbClr val="FFBD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342892">
              <a:defRPr/>
            </a:pPr>
            <a:endParaRPr lang="fr-FR" sz="1200" kern="0" dirty="0">
              <a:solidFill>
                <a:srgbClr val="00B9F2"/>
              </a:solidFill>
            </a:endParaRPr>
          </a:p>
        </p:txBody>
      </p:sp>
      <p:cxnSp>
        <p:nvCxnSpPr>
          <p:cNvPr id="24" name="Connecteur droit 32"/>
          <p:cNvCxnSpPr>
            <a:cxnSpLocks/>
          </p:cNvCxnSpPr>
          <p:nvPr/>
        </p:nvCxnSpPr>
        <p:spPr bwMode="auto">
          <a:xfrm>
            <a:off x="7356488" y="1761140"/>
            <a:ext cx="0" cy="415925"/>
          </a:xfrm>
          <a:prstGeom prst="line">
            <a:avLst/>
          </a:prstGeom>
          <a:noFill/>
          <a:ln w="6350" algn="ctr">
            <a:solidFill>
              <a:srgbClr val="FFBDE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Ellipse 30">
            <a:extLst/>
          </p:cNvPr>
          <p:cNvSpPr/>
          <p:nvPr/>
        </p:nvSpPr>
        <p:spPr>
          <a:xfrm>
            <a:off x="8880417" y="1614639"/>
            <a:ext cx="157162" cy="158750"/>
          </a:xfrm>
          <a:prstGeom prst="ellipse">
            <a:avLst/>
          </a:prstGeom>
          <a:solidFill>
            <a:srgbClr val="FFBD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342892">
              <a:defRPr/>
            </a:pPr>
            <a:endParaRPr lang="fr-FR" sz="1200" kern="0" dirty="0">
              <a:solidFill>
                <a:srgbClr val="00B9F2"/>
              </a:solidFill>
            </a:endParaRPr>
          </a:p>
        </p:txBody>
      </p:sp>
      <p:cxnSp>
        <p:nvCxnSpPr>
          <p:cNvPr id="26" name="Connecteur droit 32"/>
          <p:cNvCxnSpPr>
            <a:cxnSpLocks/>
          </p:cNvCxnSpPr>
          <p:nvPr/>
        </p:nvCxnSpPr>
        <p:spPr bwMode="auto">
          <a:xfrm>
            <a:off x="8960094" y="1722101"/>
            <a:ext cx="6350" cy="3167062"/>
          </a:xfrm>
          <a:prstGeom prst="line">
            <a:avLst/>
          </a:prstGeom>
          <a:noFill/>
          <a:ln w="6350" algn="ctr">
            <a:solidFill>
              <a:srgbClr val="FFBDE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ZoneTexte 26"/>
          <p:cNvSpPr txBox="1"/>
          <p:nvPr/>
        </p:nvSpPr>
        <p:spPr>
          <a:xfrm>
            <a:off x="2712627" y="919522"/>
            <a:ext cx="1561646" cy="584775"/>
          </a:xfrm>
          <a:prstGeom prst="rect">
            <a:avLst/>
          </a:prstGeom>
          <a:noFill/>
          <a:ln>
            <a:solidFill>
              <a:srgbClr val="FFBDE8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600" kern="0" dirty="0"/>
              <a:t>Emménagement</a:t>
            </a:r>
          </a:p>
          <a:p>
            <a:pPr>
              <a:defRPr/>
            </a:pPr>
            <a:r>
              <a:rPr lang="fr-FR" sz="1600" kern="0" dirty="0" smtClean="0"/>
              <a:t>- 6 semaines</a:t>
            </a:r>
            <a:endParaRPr lang="fr-FR" sz="1600" kern="0" dirty="0"/>
          </a:p>
        </p:txBody>
      </p:sp>
      <p:sp>
        <p:nvSpPr>
          <p:cNvPr id="28" name="ZoneTexte 27"/>
          <p:cNvSpPr txBox="1"/>
          <p:nvPr/>
        </p:nvSpPr>
        <p:spPr>
          <a:xfrm>
            <a:off x="6582471" y="919522"/>
            <a:ext cx="1867819" cy="584775"/>
          </a:xfrm>
          <a:prstGeom prst="rect">
            <a:avLst/>
          </a:prstGeom>
          <a:noFill/>
          <a:ln>
            <a:solidFill>
              <a:srgbClr val="FFBDE8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600" kern="0" dirty="0"/>
              <a:t>Emménagement</a:t>
            </a:r>
          </a:p>
          <a:p>
            <a:pPr algn="ctr">
              <a:defRPr/>
            </a:pPr>
            <a:r>
              <a:rPr lang="fr-FR" sz="1600" kern="0" dirty="0"/>
              <a:t>Jour J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484168" y="897848"/>
            <a:ext cx="1867819" cy="584775"/>
          </a:xfrm>
          <a:prstGeom prst="rect">
            <a:avLst/>
          </a:prstGeom>
          <a:noFill/>
          <a:ln>
            <a:solidFill>
              <a:srgbClr val="FFBDE8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600" kern="0" dirty="0"/>
              <a:t>Emménagement</a:t>
            </a:r>
            <a:endParaRPr lang="fr-FR" sz="1600" kern="0" baseline="30000" dirty="0"/>
          </a:p>
          <a:p>
            <a:pPr algn="ctr">
              <a:defRPr/>
            </a:pPr>
            <a:r>
              <a:rPr lang="fr-FR" sz="1600" kern="0" dirty="0"/>
              <a:t>J-1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8618106" y="930933"/>
            <a:ext cx="984348" cy="584775"/>
          </a:xfrm>
          <a:prstGeom prst="rect">
            <a:avLst/>
          </a:prstGeom>
          <a:noFill/>
          <a:ln>
            <a:solidFill>
              <a:srgbClr val="FFBDE8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600" kern="0" dirty="0" smtClean="0"/>
              <a:t>Arrivée</a:t>
            </a:r>
          </a:p>
          <a:p>
            <a:pPr>
              <a:defRPr/>
            </a:pPr>
            <a:r>
              <a:rPr lang="fr-FR" sz="1600" kern="0" dirty="0" smtClean="0"/>
              <a:t> </a:t>
            </a:r>
            <a:endParaRPr lang="fr-FR" sz="1600" kern="0" dirty="0"/>
          </a:p>
        </p:txBody>
      </p:sp>
      <p:sp>
        <p:nvSpPr>
          <p:cNvPr id="31" name="Rectangle : coins arrondis 2"/>
          <p:cNvSpPr/>
          <p:nvPr/>
        </p:nvSpPr>
        <p:spPr>
          <a:xfrm>
            <a:off x="826299" y="2285380"/>
            <a:ext cx="1466850" cy="8413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Tous </a:t>
            </a:r>
            <a:r>
              <a:rPr lang="fr-FR" sz="12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les collaborateurs</a:t>
            </a:r>
            <a:endParaRPr lang="fr-FR" sz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 : coins arrondis 3"/>
          <p:cNvSpPr/>
          <p:nvPr/>
        </p:nvSpPr>
        <p:spPr>
          <a:xfrm>
            <a:off x="804261" y="4846301"/>
            <a:ext cx="1581150" cy="105126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36000" rIns="0" bIns="3600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12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Relai </a:t>
            </a:r>
            <a:r>
              <a:rPr lang="fr-FR" sz="1200" dirty="0" err="1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Assist</a:t>
            </a:r>
            <a:r>
              <a:rPr lang="fr-FR" sz="12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Conseil</a:t>
            </a:r>
            <a:endParaRPr lang="fr-FR" sz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12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Déménageurs (BEDEL)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12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Référents transferts</a:t>
            </a:r>
            <a:endParaRPr lang="fr-FR" sz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 : coins arrondis 2"/>
          <p:cNvSpPr/>
          <p:nvPr/>
        </p:nvSpPr>
        <p:spPr>
          <a:xfrm>
            <a:off x="2648685" y="2312551"/>
            <a:ext cx="1663700" cy="7159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12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Trier </a:t>
            </a:r>
            <a:r>
              <a:rPr lang="fr-FR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les archives individuelles et collectives</a:t>
            </a:r>
          </a:p>
        </p:txBody>
      </p:sp>
      <p:sp>
        <p:nvSpPr>
          <p:cNvPr id="34" name="Rectangle : coins arrondis 2"/>
          <p:cNvSpPr/>
          <p:nvPr/>
        </p:nvSpPr>
        <p:spPr>
          <a:xfrm>
            <a:off x="2661600" y="3364271"/>
            <a:ext cx="1663700" cy="8604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12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Ranger</a:t>
            </a:r>
            <a:r>
              <a:rPr lang="fr-FR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ce qui est transféré / </a:t>
            </a:r>
            <a:r>
              <a:rPr lang="fr-FR" sz="12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jeter</a:t>
            </a:r>
            <a:r>
              <a:rPr lang="fr-FR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le reste</a:t>
            </a:r>
          </a:p>
        </p:txBody>
      </p:sp>
      <p:sp>
        <p:nvSpPr>
          <p:cNvPr id="39" name="Rectangle : coins arrondis 2"/>
          <p:cNvSpPr/>
          <p:nvPr/>
        </p:nvSpPr>
        <p:spPr>
          <a:xfrm>
            <a:off x="4583053" y="4910382"/>
            <a:ext cx="1643063" cy="6492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Mettre à disposition les cartons et étiquettes</a:t>
            </a:r>
          </a:p>
        </p:txBody>
      </p:sp>
      <p:sp>
        <p:nvSpPr>
          <p:cNvPr id="41" name="Rectangle : coins arrondis 2"/>
          <p:cNvSpPr/>
          <p:nvPr/>
        </p:nvSpPr>
        <p:spPr>
          <a:xfrm>
            <a:off x="4676716" y="2292014"/>
            <a:ext cx="1490662" cy="7048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Mettre en cartons les affaires </a:t>
            </a:r>
            <a:r>
              <a:rPr lang="fr-FR" sz="12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collectives salle de soin</a:t>
            </a:r>
            <a:endParaRPr lang="fr-FR" sz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ectangle : coins arrondis 2"/>
          <p:cNvSpPr/>
          <p:nvPr/>
        </p:nvSpPr>
        <p:spPr>
          <a:xfrm>
            <a:off x="6567429" y="2264925"/>
            <a:ext cx="1579562" cy="7635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Terminer le rangement</a:t>
            </a:r>
          </a:p>
        </p:txBody>
      </p:sp>
      <p:sp>
        <p:nvSpPr>
          <p:cNvPr id="43" name="Rectangle : coins arrondis 2"/>
          <p:cNvSpPr/>
          <p:nvPr/>
        </p:nvSpPr>
        <p:spPr>
          <a:xfrm>
            <a:off x="4583053" y="5718208"/>
            <a:ext cx="1617662" cy="6477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Vérifier l’étiquetage et le plombage des bacs plastiques</a:t>
            </a:r>
            <a:endParaRPr lang="fr-FR" sz="12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 : coins arrondis 2"/>
          <p:cNvSpPr/>
          <p:nvPr/>
        </p:nvSpPr>
        <p:spPr>
          <a:xfrm>
            <a:off x="4658577" y="3300869"/>
            <a:ext cx="1617662" cy="7350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Fermer tous </a:t>
            </a:r>
            <a:r>
              <a:rPr lang="fr-FR" sz="12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les cartons</a:t>
            </a:r>
            <a:endParaRPr lang="fr-FR" sz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Rectangle : coins arrondis 2"/>
          <p:cNvSpPr/>
          <p:nvPr/>
        </p:nvSpPr>
        <p:spPr>
          <a:xfrm>
            <a:off x="4572019" y="6508783"/>
            <a:ext cx="1628696" cy="6492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Vérifier la fermeture des cartons</a:t>
            </a:r>
            <a:endParaRPr lang="fr-FR" sz="12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Rectangle : coins arrondis 2"/>
          <p:cNvSpPr/>
          <p:nvPr/>
        </p:nvSpPr>
        <p:spPr>
          <a:xfrm>
            <a:off x="8523633" y="2234230"/>
            <a:ext cx="1006475" cy="10604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cas de question, contacter le SAV</a:t>
            </a:r>
          </a:p>
        </p:txBody>
      </p:sp>
      <p:sp>
        <p:nvSpPr>
          <p:cNvPr id="48" name="Rectangle : coins arrondis 2"/>
          <p:cNvSpPr/>
          <p:nvPr/>
        </p:nvSpPr>
        <p:spPr>
          <a:xfrm>
            <a:off x="6564119" y="3250790"/>
            <a:ext cx="1617662" cy="7798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Prendre ses affaires personnelles</a:t>
            </a:r>
          </a:p>
        </p:txBody>
      </p:sp>
      <p:sp>
        <p:nvSpPr>
          <p:cNvPr id="49" name="Rectangle : coins arrondis 2"/>
          <p:cNvSpPr/>
          <p:nvPr/>
        </p:nvSpPr>
        <p:spPr>
          <a:xfrm>
            <a:off x="8304948" y="4898922"/>
            <a:ext cx="1465262" cy="14669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12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 liste des points de contact à qui vous adresser sera distribuée aux services</a:t>
            </a:r>
            <a:endParaRPr lang="fr-FR" sz="12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Rectangle : coins arrondis 2"/>
          <p:cNvSpPr/>
          <p:nvPr/>
        </p:nvSpPr>
        <p:spPr>
          <a:xfrm>
            <a:off x="2712627" y="4887476"/>
            <a:ext cx="1517650" cy="6477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Livrer les cartons et emballages</a:t>
            </a:r>
          </a:p>
        </p:txBody>
      </p:sp>
      <p:cxnSp>
        <p:nvCxnSpPr>
          <p:cNvPr id="51" name="Connecteur droit 32"/>
          <p:cNvCxnSpPr>
            <a:cxnSpLocks/>
          </p:cNvCxnSpPr>
          <p:nvPr/>
        </p:nvCxnSpPr>
        <p:spPr bwMode="auto">
          <a:xfrm>
            <a:off x="3593247" y="1827320"/>
            <a:ext cx="0" cy="415925"/>
          </a:xfrm>
          <a:prstGeom prst="line">
            <a:avLst/>
          </a:prstGeom>
          <a:noFill/>
          <a:ln w="6350" algn="ctr">
            <a:solidFill>
              <a:srgbClr val="FFBDE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6681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1242060" cy="7560309"/>
          </a:xfrm>
          <a:custGeom>
            <a:avLst/>
            <a:gdLst/>
            <a:ahLst/>
            <a:cxnLst/>
            <a:rect l="l" t="t" r="r" b="b"/>
            <a:pathLst>
              <a:path w="1242060" h="7560309">
                <a:moveTo>
                  <a:pt x="0" y="7560005"/>
                </a:moveTo>
                <a:lnTo>
                  <a:pt x="1241996" y="7560005"/>
                </a:lnTo>
                <a:lnTo>
                  <a:pt x="1241996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EF4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3828" y="362254"/>
            <a:ext cx="774344" cy="438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91258" y="403187"/>
            <a:ext cx="7184441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200" dirty="0" smtClean="0">
                <a:solidFill>
                  <a:srgbClr val="EF464D"/>
                </a:solidFill>
              </a:rPr>
              <a:t>QUI FAIT QUOI (2/2)</a:t>
            </a:r>
            <a:endParaRPr sz="2200" dirty="0"/>
          </a:p>
        </p:txBody>
      </p:sp>
      <p:sp>
        <p:nvSpPr>
          <p:cNvPr id="9" name="object 9"/>
          <p:cNvSpPr/>
          <p:nvPr/>
        </p:nvSpPr>
        <p:spPr>
          <a:xfrm>
            <a:off x="10230498" y="12"/>
            <a:ext cx="461645" cy="461645"/>
          </a:xfrm>
          <a:custGeom>
            <a:avLst/>
            <a:gdLst/>
            <a:ahLst/>
            <a:cxnLst/>
            <a:rect l="l" t="t" r="r" b="b"/>
            <a:pathLst>
              <a:path w="461645" h="461645">
                <a:moveTo>
                  <a:pt x="0" y="461492"/>
                </a:moveTo>
                <a:lnTo>
                  <a:pt x="461492" y="461492"/>
                </a:lnTo>
                <a:lnTo>
                  <a:pt x="461492" y="0"/>
                </a:lnTo>
                <a:lnTo>
                  <a:pt x="0" y="0"/>
                </a:lnTo>
                <a:lnTo>
                  <a:pt x="0" y="461492"/>
                </a:lnTo>
                <a:close/>
              </a:path>
            </a:pathLst>
          </a:custGeom>
          <a:solidFill>
            <a:srgbClr val="EF4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391508" y="110743"/>
            <a:ext cx="1397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17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1126" y="7070810"/>
            <a:ext cx="802640" cy="176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spc="4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www.bedel.fr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36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008080"/>
              </p:ext>
            </p:extLst>
          </p:nvPr>
        </p:nvGraphicFramePr>
        <p:xfrm>
          <a:off x="1435603" y="1225686"/>
          <a:ext cx="9256540" cy="6092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2536"/>
                <a:gridCol w="2679857"/>
                <a:gridCol w="3124147"/>
              </a:tblGrid>
              <a:tr h="5902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204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VOUS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l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4696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spc="-130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Etiquetage </a:t>
                      </a:r>
                      <a:r>
                        <a:rPr sz="1600" b="1" spc="-110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des</a:t>
                      </a:r>
                      <a:r>
                        <a:rPr sz="1600" b="1" spc="-75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600" b="1" spc="-135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cartons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Verdana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600" b="1" spc="-130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d’affaires </a:t>
                      </a:r>
                      <a:r>
                        <a:rPr sz="1600" b="1" spc="-50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de</a:t>
                      </a:r>
                      <a:r>
                        <a:rPr sz="1600" b="1" spc="-70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600" b="1" spc="-150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proximité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X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97790" marR="21653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105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Emballage </a:t>
                      </a:r>
                      <a:r>
                        <a:rPr sz="1600" b="1" spc="-140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et </a:t>
                      </a:r>
                      <a:r>
                        <a:rPr sz="1600" b="1" spc="-65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déballage </a:t>
                      </a:r>
                      <a:r>
                        <a:rPr sz="1600" b="1" spc="-114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des  </a:t>
                      </a:r>
                      <a:r>
                        <a:rPr sz="1600" b="1" spc="-145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affaires </a:t>
                      </a:r>
                      <a:r>
                        <a:rPr sz="1600" b="1" spc="-50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de</a:t>
                      </a:r>
                      <a:r>
                        <a:rPr sz="1600" b="1" spc="-55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600" b="1" spc="-150" dirty="0" err="1" smtClean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proximité</a:t>
                      </a:r>
                      <a:r>
                        <a:rPr lang="fr-FR" sz="1600" b="1" spc="-150" dirty="0" smtClean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,  des salles de soins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X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X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(produits en tiroirs de la salle de soin)</a:t>
                      </a:r>
                      <a:endParaRPr lang="fr-FR" sz="1600" dirty="0" smtClean="0">
                        <a:solidFill>
                          <a:schemeClr val="tx1"/>
                        </a:solidFill>
                        <a:latin typeface="+mn-lt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</a:tr>
              <a:tr h="555401">
                <a:tc>
                  <a:txBody>
                    <a:bodyPr/>
                    <a:lstStyle/>
                    <a:p>
                      <a:pPr marL="97790" marR="3302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120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Déménagement </a:t>
                      </a:r>
                      <a:r>
                        <a:rPr sz="1600" b="1" spc="-110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des </a:t>
                      </a:r>
                      <a:r>
                        <a:rPr sz="1600" b="1" spc="-150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objets  personnels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X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</a:tr>
              <a:tr h="555401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130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Etiquetage </a:t>
                      </a:r>
                      <a:r>
                        <a:rPr sz="1600" b="1" spc="-50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de</a:t>
                      </a:r>
                      <a:r>
                        <a:rPr sz="1600" b="1" spc="-95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600" b="1" spc="-140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l’informatique,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Verdana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600" b="1" spc="-114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du </a:t>
                      </a:r>
                      <a:r>
                        <a:rPr sz="1600" b="1" spc="-140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mobilier et </a:t>
                      </a:r>
                      <a:r>
                        <a:rPr sz="1600" b="1" spc="-110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des</a:t>
                      </a:r>
                      <a:r>
                        <a:rPr sz="1600" b="1" spc="20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600" b="1" spc="-135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contenus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X</a:t>
                      </a:r>
                      <a:endParaRPr lang="fr-FR" sz="1600" dirty="0" smtClean="0">
                        <a:solidFill>
                          <a:schemeClr val="tx1"/>
                        </a:solidFill>
                        <a:latin typeface="+mn-lt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</a:tr>
              <a:tr h="832413">
                <a:tc>
                  <a:txBody>
                    <a:bodyPr/>
                    <a:lstStyle/>
                    <a:p>
                      <a:pPr marL="97790" marR="8382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spc="-105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Emballage </a:t>
                      </a:r>
                      <a:r>
                        <a:rPr sz="1600" b="1" spc="-140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et </a:t>
                      </a:r>
                      <a:r>
                        <a:rPr sz="1600" b="1" spc="-65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déballage </a:t>
                      </a:r>
                      <a:r>
                        <a:rPr sz="1600" b="1" spc="-114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des  </a:t>
                      </a:r>
                      <a:r>
                        <a:rPr sz="1600" b="1" spc="-130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contenus </a:t>
                      </a:r>
                      <a:r>
                        <a:rPr sz="1600" b="1" spc="-110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des </a:t>
                      </a:r>
                      <a:r>
                        <a:rPr sz="1600" b="1" spc="-140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stocks, </a:t>
                      </a:r>
                      <a:r>
                        <a:rPr sz="1600" b="1" spc="-120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archives  </a:t>
                      </a:r>
                      <a:r>
                        <a:rPr sz="1600" b="1" spc="-140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et </a:t>
                      </a:r>
                      <a:r>
                        <a:rPr sz="1600" b="1" spc="-130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services</a:t>
                      </a:r>
                      <a:r>
                        <a:rPr sz="1600" b="1" spc="-45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600" b="1" spc="-120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spécifiques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X</a:t>
                      </a:r>
                      <a:endParaRPr lang="fr-FR" sz="1600" dirty="0" smtClean="0">
                        <a:solidFill>
                          <a:schemeClr val="tx1"/>
                        </a:solidFill>
                        <a:latin typeface="+mn-lt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</a:tr>
              <a:tr h="60887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110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Déconnexion </a:t>
                      </a:r>
                      <a:r>
                        <a:rPr sz="1600" b="1" spc="-140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et</a:t>
                      </a:r>
                      <a:r>
                        <a:rPr sz="1600" b="1" spc="-80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600" b="1" spc="-114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reconnexion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Verdana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600" b="1" spc="-114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des </a:t>
                      </a:r>
                      <a:r>
                        <a:rPr sz="1600" b="1" spc="-150" dirty="0" err="1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postes</a:t>
                      </a:r>
                      <a:r>
                        <a:rPr sz="1600" b="1" spc="-70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lang="fr-FR" sz="1600" b="1" spc="-70" dirty="0" smtClean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600" b="1" spc="-155" dirty="0" err="1" smtClean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informatiques</a:t>
                      </a:r>
                      <a:r>
                        <a:rPr lang="fr-FR" sz="1600" b="1" spc="-155" dirty="0" smtClean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lang="fr-FR" sz="1600" b="1" spc="-155" baseline="0" dirty="0" smtClean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 et  imprimantes photocopieurs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1" dirty="0" smtClean="0">
                        <a:solidFill>
                          <a:schemeClr val="tx1"/>
                        </a:solidFill>
                        <a:latin typeface="+mn-lt"/>
                        <a:cs typeface="Verdana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Service informatique et Ricoh</a:t>
                      </a:r>
                      <a:endParaRPr lang="fr-FR" sz="1600" dirty="0" smtClean="0">
                        <a:solidFill>
                          <a:schemeClr val="tx1"/>
                        </a:solidFill>
                        <a:latin typeface="+mn-lt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</a:tr>
              <a:tr h="645602">
                <a:tc>
                  <a:txBody>
                    <a:bodyPr/>
                    <a:lstStyle/>
                    <a:p>
                      <a:pPr marL="97790" algn="l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fr-FR" sz="1600" b="1" spc="-110" dirty="0" smtClean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Déconnexion </a:t>
                      </a:r>
                      <a:r>
                        <a:rPr lang="fr-FR" sz="1600" b="1" spc="-140" dirty="0" smtClean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et</a:t>
                      </a:r>
                      <a:r>
                        <a:rPr lang="fr-FR" sz="1600" b="1" spc="-80" dirty="0" smtClean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lang="fr-FR" sz="1600" b="1" spc="-114" dirty="0" smtClean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reconnexion</a:t>
                      </a:r>
                      <a:endParaRPr lang="fr-FR" sz="1600" dirty="0" smtClean="0">
                        <a:solidFill>
                          <a:schemeClr val="tx1"/>
                        </a:solidFill>
                        <a:latin typeface="+mn-lt"/>
                        <a:cs typeface="Verdana"/>
                      </a:endParaRPr>
                    </a:p>
                    <a:p>
                      <a:pPr marL="97790" algn="l">
                        <a:lnSpc>
                          <a:spcPct val="100000"/>
                        </a:lnSpc>
                      </a:pPr>
                      <a:r>
                        <a:rPr lang="fr-FR" sz="1600" b="1" spc="-114" dirty="0" smtClean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des </a:t>
                      </a:r>
                      <a:r>
                        <a:rPr lang="fr-FR" sz="1600" b="1" spc="-150" dirty="0" smtClean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 équipements  biomédicaux</a:t>
                      </a:r>
                      <a:endParaRPr lang="fr-FR" sz="1600" dirty="0">
                        <a:solidFill>
                          <a:schemeClr val="tx1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1" dirty="0" smtClean="0">
                        <a:solidFill>
                          <a:schemeClr val="tx1"/>
                        </a:solidFill>
                        <a:latin typeface="+mn-lt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Service biomédical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608870">
                <a:tc>
                  <a:txBody>
                    <a:bodyPr/>
                    <a:lstStyle/>
                    <a:p>
                      <a:pPr marL="97790" marR="1162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spc="-120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Déménagement </a:t>
                      </a:r>
                      <a:r>
                        <a:rPr sz="1600" b="1" spc="-110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des </a:t>
                      </a:r>
                      <a:r>
                        <a:rPr sz="1600" b="1" spc="-145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volumes  </a:t>
                      </a:r>
                      <a:r>
                        <a:rPr sz="1600" b="1" spc="-150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identifiés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X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38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  <p:pic>
        <p:nvPicPr>
          <p:cNvPr id="37" name="Ima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415" y="1227193"/>
            <a:ext cx="1039147" cy="58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1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1242060" cy="7560309"/>
          </a:xfrm>
          <a:custGeom>
            <a:avLst/>
            <a:gdLst/>
            <a:ahLst/>
            <a:cxnLst/>
            <a:rect l="l" t="t" r="r" b="b"/>
            <a:pathLst>
              <a:path w="1242060" h="7560309">
                <a:moveTo>
                  <a:pt x="0" y="7560005"/>
                </a:moveTo>
                <a:lnTo>
                  <a:pt x="1241996" y="7560005"/>
                </a:lnTo>
                <a:lnTo>
                  <a:pt x="1241996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EF4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3828" y="362254"/>
            <a:ext cx="774344" cy="438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91258" y="403187"/>
            <a:ext cx="7184441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200" dirty="0" smtClean="0">
                <a:solidFill>
                  <a:srgbClr val="EF464D"/>
                </a:solidFill>
              </a:rPr>
              <a:t>LES EMBALLAGES (1/2)</a:t>
            </a:r>
            <a:endParaRPr sz="2200" dirty="0"/>
          </a:p>
        </p:txBody>
      </p:sp>
      <p:sp>
        <p:nvSpPr>
          <p:cNvPr id="9" name="object 9"/>
          <p:cNvSpPr/>
          <p:nvPr/>
        </p:nvSpPr>
        <p:spPr>
          <a:xfrm>
            <a:off x="10230498" y="12"/>
            <a:ext cx="461645" cy="461645"/>
          </a:xfrm>
          <a:custGeom>
            <a:avLst/>
            <a:gdLst/>
            <a:ahLst/>
            <a:cxnLst/>
            <a:rect l="l" t="t" r="r" b="b"/>
            <a:pathLst>
              <a:path w="461645" h="461645">
                <a:moveTo>
                  <a:pt x="0" y="461492"/>
                </a:moveTo>
                <a:lnTo>
                  <a:pt x="461492" y="461492"/>
                </a:lnTo>
                <a:lnTo>
                  <a:pt x="461492" y="0"/>
                </a:lnTo>
                <a:lnTo>
                  <a:pt x="0" y="0"/>
                </a:lnTo>
                <a:lnTo>
                  <a:pt x="0" y="461492"/>
                </a:lnTo>
                <a:close/>
              </a:path>
            </a:pathLst>
          </a:custGeom>
          <a:solidFill>
            <a:srgbClr val="EF4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391508" y="110743"/>
            <a:ext cx="1397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17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1126" y="7070810"/>
            <a:ext cx="802640" cy="176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spc="4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www.bedel.fr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1" name="Picture 8" descr="https://static.thenounproject.com/png/253456-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36385" y="4799720"/>
            <a:ext cx="549894" cy="54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contenu 9"/>
          <p:cNvSpPr txBox="1">
            <a:spLocks/>
          </p:cNvSpPr>
          <p:nvPr/>
        </p:nvSpPr>
        <p:spPr>
          <a:xfrm>
            <a:off x="1338955" y="1495425"/>
            <a:ext cx="4313864" cy="37776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kern="0" dirty="0" smtClean="0"/>
              <a:t>CARTONS</a:t>
            </a:r>
          </a:p>
          <a:p>
            <a:endParaRPr lang="fr-FR" sz="1600" kern="0" dirty="0" smtClean="0"/>
          </a:p>
          <a:p>
            <a:pPr>
              <a:buFont typeface="Wingdings 2" panose="05020102010507070707" pitchFamily="18" charset="2"/>
              <a:buChar char="P"/>
            </a:pPr>
            <a:r>
              <a:rPr lang="fr-FR" sz="1600" kern="0" dirty="0" smtClean="0"/>
              <a:t>Disponibles dès le 20/10/2020</a:t>
            </a:r>
            <a:br>
              <a:rPr lang="fr-FR" sz="1600" kern="0" dirty="0" smtClean="0"/>
            </a:br>
            <a:endParaRPr lang="fr-FR" sz="1600" kern="0" dirty="0" smtClean="0"/>
          </a:p>
          <a:p>
            <a:pPr>
              <a:buFont typeface="Wingdings 2" panose="05020102010507070707" pitchFamily="18" charset="2"/>
              <a:buChar char="P"/>
            </a:pPr>
            <a:r>
              <a:rPr lang="fr-FR" sz="1600" kern="0" dirty="0" smtClean="0"/>
              <a:t>Distribution au niveau des services</a:t>
            </a:r>
          </a:p>
          <a:p>
            <a:pPr>
              <a:buFont typeface="Wingdings 2" panose="05020102010507070707" pitchFamily="18" charset="2"/>
              <a:buChar char="P"/>
            </a:pPr>
            <a:endParaRPr lang="fr-FR" sz="1600" kern="0" dirty="0" smtClean="0"/>
          </a:p>
          <a:p>
            <a:pPr marL="720000" lvl="3">
              <a:lnSpc>
                <a:spcPct val="120000"/>
              </a:lnSpc>
            </a:pPr>
            <a:r>
              <a:rPr lang="fr-FR" altLang="fr-FR" sz="1600" kern="0" dirty="0" smtClean="0">
                <a:solidFill>
                  <a:sysClr val="windowText" lastClr="000000"/>
                </a:solidFill>
              </a:rPr>
              <a:t>Tous les cartons doivent être terminés à J-1 au plus tard, étiquetés et fermés, prêts à être déménagés</a:t>
            </a:r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pic>
        <p:nvPicPr>
          <p:cNvPr id="13" name="Picture 10" descr="https://static.thenounproject.com/png/177782-2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243" y="4201404"/>
            <a:ext cx="1196629" cy="119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ce réservé du contenu 15"/>
          <p:cNvSpPr txBox="1">
            <a:spLocks/>
          </p:cNvSpPr>
          <p:nvPr/>
        </p:nvSpPr>
        <p:spPr>
          <a:xfrm>
            <a:off x="6001774" y="1435638"/>
            <a:ext cx="4313864" cy="377762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kern="0" dirty="0" smtClean="0">
                <a:solidFill>
                  <a:sysClr val="windowText" lastClr="000000"/>
                </a:solidFill>
              </a:rPr>
              <a:t>LES BACS PLASTIQUES</a:t>
            </a:r>
            <a:r>
              <a:rPr lang="fr-FR" sz="1700" kern="0" dirty="0" smtClean="0">
                <a:solidFill>
                  <a:sysClr val="windowText" lastClr="000000"/>
                </a:solidFill>
              </a:rPr>
              <a:t/>
            </a:r>
            <a:br>
              <a:rPr lang="fr-FR" sz="1700" kern="0" dirty="0" smtClean="0">
                <a:solidFill>
                  <a:sysClr val="windowText" lastClr="000000"/>
                </a:solidFill>
              </a:rPr>
            </a:br>
            <a:endParaRPr lang="fr-FR" sz="1700" kern="0" dirty="0" smtClean="0">
              <a:solidFill>
                <a:sysClr val="windowText" lastClr="000000"/>
              </a:solidFill>
            </a:endParaRPr>
          </a:p>
          <a:p>
            <a:endParaRPr lang="fr-FR" sz="1700" u="sng" kern="0" dirty="0" smtClean="0">
              <a:solidFill>
                <a:sysClr val="windowText" lastClr="000000"/>
              </a:solidFill>
            </a:endParaRPr>
          </a:p>
          <a:p>
            <a:r>
              <a:rPr lang="fr-FR" sz="1600" u="sng" kern="0" dirty="0" smtClean="0">
                <a:solidFill>
                  <a:sysClr val="windowText" lastClr="000000"/>
                </a:solidFill>
              </a:rPr>
              <a:t>Pour le transfert de tous les documents confidentiels  et stupéfiants:</a:t>
            </a:r>
          </a:p>
          <a:p>
            <a:endParaRPr lang="fr-FR" kern="0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fr-FR" sz="1600" kern="0" dirty="0" smtClean="0">
                <a:solidFill>
                  <a:sysClr val="windowText" lastClr="000000"/>
                </a:solidFill>
              </a:rPr>
              <a:t>A mettre dans les bacs plastiques : </a:t>
            </a:r>
          </a:p>
          <a:p>
            <a:pPr marL="788988" lvl="3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fr-FR" sz="1600" kern="0" dirty="0" smtClean="0">
                <a:solidFill>
                  <a:sysClr val="windowText" lastClr="000000"/>
                </a:solidFill>
              </a:rPr>
              <a:t>Au plus tard la veille du déménagement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fr-FR" sz="1600" kern="0" dirty="0" smtClean="0">
                <a:solidFill>
                  <a:sysClr val="windowText" lastClr="000000"/>
                </a:solidFill>
              </a:rPr>
              <a:t>Que faire lorsqu’un bac est plein? </a:t>
            </a:r>
          </a:p>
          <a:p>
            <a:pPr marL="788988" lvl="3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fr-FR" sz="1600" kern="0" dirty="0" smtClean="0">
                <a:solidFill>
                  <a:sysClr val="windowText" lastClr="000000"/>
                </a:solidFill>
              </a:rPr>
              <a:t>Plomber le bac et mettre l’étiquette de déménagement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fr-FR" sz="1600" kern="0" dirty="0" smtClean="0">
                <a:solidFill>
                  <a:sysClr val="windowText" lastClr="000000"/>
                </a:solidFill>
              </a:rPr>
              <a:t>Dimensions du bac : </a:t>
            </a:r>
          </a:p>
          <a:p>
            <a:pPr marL="90270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sz="1600" kern="0" dirty="0" smtClean="0">
                <a:solidFill>
                  <a:sysClr val="windowText" lastClr="000000"/>
                </a:solidFill>
              </a:rPr>
              <a:t>Extérieures : 600 x 400 x 300mm</a:t>
            </a:r>
          </a:p>
          <a:p>
            <a:pPr marL="90270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sz="1600" kern="0" dirty="0" smtClean="0">
                <a:solidFill>
                  <a:sysClr val="windowText" lastClr="000000"/>
                </a:solidFill>
              </a:rPr>
              <a:t>Intérieures : 527 x 342 x 285mm</a:t>
            </a:r>
          </a:p>
          <a:p>
            <a:endParaRPr lang="fr-FR" sz="1700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 flipH="1">
            <a:off x="5798510" y="1266825"/>
            <a:ext cx="1" cy="4326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ject 14"/>
          <p:cNvSpPr/>
          <p:nvPr/>
        </p:nvSpPr>
        <p:spPr>
          <a:xfrm>
            <a:off x="1248514" y="3248025"/>
            <a:ext cx="751250" cy="6103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8423" y="5086339"/>
            <a:ext cx="1410749" cy="92474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470" y="5153110"/>
            <a:ext cx="1224172" cy="91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7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5410</TotalTime>
  <Words>1200</Words>
  <Application>Microsoft Office PowerPoint</Application>
  <PresentationFormat>Personnalisé</PresentationFormat>
  <Paragraphs>314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Office Theme</vt:lpstr>
      <vt:lpstr>Présentation PowerPoint</vt:lpstr>
      <vt:lpstr>INTRODUCTION</vt:lpstr>
      <vt:lpstr>SOMMAIRE</vt:lpstr>
      <vt:lpstr>DATES ET MODALITES</vt:lpstr>
      <vt:lpstr>PHASES OPERATIONNELLES PLANIFIEES</vt:lpstr>
      <vt:lpstr>CE QUI DEMENAGE … OU PAS</vt:lpstr>
      <vt:lpstr>QUI FAIT QUOI (1/2)</vt:lpstr>
      <vt:lpstr>QUI FAIT QUOI (2/2)</vt:lpstr>
      <vt:lpstr>LES EMBALLAGES (1/2)</vt:lpstr>
      <vt:lpstr>COMMENT ASSEMBLER UN CARTON SEMI AUTOMATIQUE (2/2)</vt:lpstr>
      <vt:lpstr>PRINCIPE D’ETIQUETAGE (1/5)  </vt:lpstr>
      <vt:lpstr>PRINCIPE D’ETIQUETAGE (2/5)  </vt:lpstr>
      <vt:lpstr>PRINCIPE D’ETIQUETAGE (4/5)  </vt:lpstr>
      <vt:lpstr>PRINCIPE D’ETIQUETAGE (5/5)  </vt:lpstr>
      <vt:lpstr>LES MOBILIERS ET EQUIPEMENTS</vt:lpstr>
      <vt:lpstr>LES EFFETS DE TRAVAIL ET LES DOCUMENTS PERSONNELS</vt:lpstr>
      <vt:lpstr>LES EQUIPEMENTS INFORMATIQUES ET BIOMEDICAUX</vt:lpstr>
      <vt:lpstr>LEJOUR DU DEMENAGEMENT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pratique du déménagement type</dc:title>
  <dc:creator>Pascal Piotelat</dc:creator>
  <cp:lastModifiedBy>JUNG Marc</cp:lastModifiedBy>
  <cp:revision>51</cp:revision>
  <dcterms:created xsi:type="dcterms:W3CDTF">2019-03-28T11:44:33Z</dcterms:created>
  <dcterms:modified xsi:type="dcterms:W3CDTF">2020-11-02T08:36:13Z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2019-03-28T00:00:00Z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2019-03-28T00:00:00Z</vt:filetime>
  </property>
</Properties>
</file>